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924" r:id="rId4"/>
  </p:sldMasterIdLst>
  <p:notesMasterIdLst>
    <p:notesMasterId r:id="rId30"/>
  </p:notesMasterIdLst>
  <p:sldIdLst>
    <p:sldId id="256" r:id="rId5"/>
    <p:sldId id="285" r:id="rId6"/>
    <p:sldId id="259" r:id="rId7"/>
    <p:sldId id="275" r:id="rId8"/>
    <p:sldId id="276" r:id="rId9"/>
    <p:sldId id="286" r:id="rId10"/>
    <p:sldId id="294" r:id="rId11"/>
    <p:sldId id="300" r:id="rId12"/>
    <p:sldId id="277" r:id="rId13"/>
    <p:sldId id="301" r:id="rId14"/>
    <p:sldId id="299" r:id="rId15"/>
    <p:sldId id="278" r:id="rId16"/>
    <p:sldId id="288" r:id="rId17"/>
    <p:sldId id="280" r:id="rId18"/>
    <p:sldId id="297" r:id="rId19"/>
    <p:sldId id="298" r:id="rId20"/>
    <p:sldId id="284" r:id="rId21"/>
    <p:sldId id="290" r:id="rId22"/>
    <p:sldId id="291" r:id="rId23"/>
    <p:sldId id="283" r:id="rId24"/>
    <p:sldId id="302" r:id="rId25"/>
    <p:sldId id="303" r:id="rId26"/>
    <p:sldId id="296" r:id="rId27"/>
    <p:sldId id="295" r:id="rId28"/>
    <p:sldId id="2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Hutchinson" initials="NH" lastIdx="1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E4362A-15B7-429A-9873-2F3958B28899}" v="2" dt="2019-11-08T16:48:31.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5" autoAdjust="0"/>
    <p:restoredTop sz="91461" autoAdjust="0"/>
  </p:normalViewPr>
  <p:slideViewPr>
    <p:cSldViewPr>
      <p:cViewPr>
        <p:scale>
          <a:sx n="114" d="100"/>
          <a:sy n="114" d="100"/>
        </p:scale>
        <p:origin x="-155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 Hadley" userId="c2a46aaf-cce8-4447-a57f-8dae94cbe020" providerId="ADAL" clId="{5CE8FD73-7F3C-42FD-A1A5-4BD9B92C2C16}"/>
    <pc:docChg chg="undo custSel addSld modSld sldOrd">
      <pc:chgData name="Kris Hadley" userId="c2a46aaf-cce8-4447-a57f-8dae94cbe020" providerId="ADAL" clId="{5CE8FD73-7F3C-42FD-A1A5-4BD9B92C2C16}" dt="2019-11-07T16:33:48.785" v="106" actId="20577"/>
      <pc:docMkLst>
        <pc:docMk/>
      </pc:docMkLst>
      <pc:sldChg chg="modSp">
        <pc:chgData name="Kris Hadley" userId="c2a46aaf-cce8-4447-a57f-8dae94cbe020" providerId="ADAL" clId="{5CE8FD73-7F3C-42FD-A1A5-4BD9B92C2C16}" dt="2019-11-07T16:19:54.598" v="62" actId="20577"/>
        <pc:sldMkLst>
          <pc:docMk/>
          <pc:sldMk cId="0" sldId="274"/>
        </pc:sldMkLst>
        <pc:spChg chg="mod">
          <ac:chgData name="Kris Hadley" userId="c2a46aaf-cce8-4447-a57f-8dae94cbe020" providerId="ADAL" clId="{5CE8FD73-7F3C-42FD-A1A5-4BD9B92C2C16}" dt="2019-11-07T16:19:54.598" v="62" actId="20577"/>
          <ac:spMkLst>
            <pc:docMk/>
            <pc:sldMk cId="0" sldId="274"/>
            <ac:spMk id="4" creationId="{D5EC9B79-B7C9-433C-AB15-0E1EA0D19EF2}"/>
          </ac:spMkLst>
        </pc:spChg>
      </pc:sldChg>
      <pc:sldChg chg="modSp">
        <pc:chgData name="Kris Hadley" userId="c2a46aaf-cce8-4447-a57f-8dae94cbe020" providerId="ADAL" clId="{5CE8FD73-7F3C-42FD-A1A5-4BD9B92C2C16}" dt="2019-11-07T16:11:20.577" v="0" actId="20577"/>
        <pc:sldMkLst>
          <pc:docMk/>
          <pc:sldMk cId="422427030" sldId="285"/>
        </pc:sldMkLst>
        <pc:spChg chg="mod">
          <ac:chgData name="Kris Hadley" userId="c2a46aaf-cce8-4447-a57f-8dae94cbe020" providerId="ADAL" clId="{5CE8FD73-7F3C-42FD-A1A5-4BD9B92C2C16}" dt="2019-11-07T16:11:20.577" v="0" actId="20577"/>
          <ac:spMkLst>
            <pc:docMk/>
            <pc:sldMk cId="422427030" sldId="285"/>
            <ac:spMk id="2" creationId="{791B8F1E-D7EE-4BA7-9951-5085A7E8F625}"/>
          </ac:spMkLst>
        </pc:spChg>
      </pc:sldChg>
      <pc:sldChg chg="modSp add ord">
        <pc:chgData name="Kris Hadley" userId="c2a46aaf-cce8-4447-a57f-8dae94cbe020" providerId="ADAL" clId="{5CE8FD73-7F3C-42FD-A1A5-4BD9B92C2C16}" dt="2019-11-07T16:32:27.765" v="81" actId="20577"/>
        <pc:sldMkLst>
          <pc:docMk/>
          <pc:sldMk cId="3742799562" sldId="302"/>
        </pc:sldMkLst>
        <pc:spChg chg="mod">
          <ac:chgData name="Kris Hadley" userId="c2a46aaf-cce8-4447-a57f-8dae94cbe020" providerId="ADAL" clId="{5CE8FD73-7F3C-42FD-A1A5-4BD9B92C2C16}" dt="2019-11-07T16:32:27.765" v="81" actId="20577"/>
          <ac:spMkLst>
            <pc:docMk/>
            <pc:sldMk cId="3742799562" sldId="302"/>
            <ac:spMk id="4" creationId="{E01DBFD7-C216-41F9-97CE-BFF3A6F580C9}"/>
          </ac:spMkLst>
        </pc:spChg>
      </pc:sldChg>
      <pc:sldChg chg="modSp add ord">
        <pc:chgData name="Kris Hadley" userId="c2a46aaf-cce8-4447-a57f-8dae94cbe020" providerId="ADAL" clId="{5CE8FD73-7F3C-42FD-A1A5-4BD9B92C2C16}" dt="2019-11-07T16:33:48.785" v="106" actId="20577"/>
        <pc:sldMkLst>
          <pc:docMk/>
          <pc:sldMk cId="1562450449" sldId="303"/>
        </pc:sldMkLst>
        <pc:spChg chg="mod">
          <ac:chgData name="Kris Hadley" userId="c2a46aaf-cce8-4447-a57f-8dae94cbe020" providerId="ADAL" clId="{5CE8FD73-7F3C-42FD-A1A5-4BD9B92C2C16}" dt="2019-11-07T16:33:48.785" v="106" actId="20577"/>
          <ac:spMkLst>
            <pc:docMk/>
            <pc:sldMk cId="1562450449" sldId="303"/>
            <ac:spMk id="4" creationId="{E01DBFD7-C216-41F9-97CE-BFF3A6F580C9}"/>
          </ac:spMkLst>
        </pc:spChg>
      </pc:sldChg>
    </pc:docChg>
  </pc:docChgLst>
  <pc:docChgLst>
    <pc:chgData name="Kris Hadley" userId="c2a46aaf-cce8-4447-a57f-8dae94cbe020" providerId="ADAL" clId="{CCEB5138-AC2F-4ECB-8FBE-E89689DD268A}"/>
    <pc:docChg chg="undo custSel modSld sldOrd">
      <pc:chgData name="Kris Hadley" userId="c2a46aaf-cce8-4447-a57f-8dae94cbe020" providerId="ADAL" clId="{CCEB5138-AC2F-4ECB-8FBE-E89689DD268A}" dt="2019-11-06T14:49:20.890" v="402" actId="1592"/>
      <pc:docMkLst>
        <pc:docMk/>
      </pc:docMkLst>
      <pc:sldChg chg="modSp delCm">
        <pc:chgData name="Kris Hadley" userId="c2a46aaf-cce8-4447-a57f-8dae94cbe020" providerId="ADAL" clId="{CCEB5138-AC2F-4ECB-8FBE-E89689DD268A}" dt="2019-11-05T22:01:06.901" v="253" actId="20577"/>
        <pc:sldMkLst>
          <pc:docMk/>
          <pc:sldMk cId="0" sldId="256"/>
        </pc:sldMkLst>
        <pc:spChg chg="mod">
          <ac:chgData name="Kris Hadley" userId="c2a46aaf-cce8-4447-a57f-8dae94cbe020" providerId="ADAL" clId="{CCEB5138-AC2F-4ECB-8FBE-E89689DD268A}" dt="2019-11-05T22:00:30.621" v="242" actId="20577"/>
          <ac:spMkLst>
            <pc:docMk/>
            <pc:sldMk cId="0" sldId="256"/>
            <ac:spMk id="2" creationId="{00000000-0000-0000-0000-000000000000}"/>
          </ac:spMkLst>
        </pc:spChg>
        <pc:spChg chg="mod">
          <ac:chgData name="Kris Hadley" userId="c2a46aaf-cce8-4447-a57f-8dae94cbe020" providerId="ADAL" clId="{CCEB5138-AC2F-4ECB-8FBE-E89689DD268A}" dt="2019-11-05T22:01:06.901" v="253" actId="20577"/>
          <ac:spMkLst>
            <pc:docMk/>
            <pc:sldMk cId="0" sldId="256"/>
            <ac:spMk id="4" creationId="{00000000-0000-0000-0000-000000000000}"/>
          </ac:spMkLst>
        </pc:spChg>
      </pc:sldChg>
      <pc:sldChg chg="modSp">
        <pc:chgData name="Kris Hadley" userId="c2a46aaf-cce8-4447-a57f-8dae94cbe020" providerId="ADAL" clId="{CCEB5138-AC2F-4ECB-8FBE-E89689DD268A}" dt="2019-11-05T21:55:15.495" v="123" actId="20577"/>
        <pc:sldMkLst>
          <pc:docMk/>
          <pc:sldMk cId="0" sldId="274"/>
        </pc:sldMkLst>
        <pc:spChg chg="mod">
          <ac:chgData name="Kris Hadley" userId="c2a46aaf-cce8-4447-a57f-8dae94cbe020" providerId="ADAL" clId="{CCEB5138-AC2F-4ECB-8FBE-E89689DD268A}" dt="2019-11-05T21:55:15.495" v="123" actId="20577"/>
          <ac:spMkLst>
            <pc:docMk/>
            <pc:sldMk cId="0" sldId="274"/>
            <ac:spMk id="4" creationId="{D5EC9B79-B7C9-433C-AB15-0E1EA0D19EF2}"/>
          </ac:spMkLst>
        </pc:spChg>
      </pc:sldChg>
      <pc:sldChg chg="modSp modNotesTx">
        <pc:chgData name="Kris Hadley" userId="c2a46aaf-cce8-4447-a57f-8dae94cbe020" providerId="ADAL" clId="{CCEB5138-AC2F-4ECB-8FBE-E89689DD268A}" dt="2019-11-05T22:02:28.198" v="293" actId="20577"/>
        <pc:sldMkLst>
          <pc:docMk/>
          <pc:sldMk cId="1558606287" sldId="275"/>
        </pc:sldMkLst>
        <pc:spChg chg="mod">
          <ac:chgData name="Kris Hadley" userId="c2a46aaf-cce8-4447-a57f-8dae94cbe020" providerId="ADAL" clId="{CCEB5138-AC2F-4ECB-8FBE-E89689DD268A}" dt="2019-11-05T21:31:52.354" v="2" actId="13926"/>
          <ac:spMkLst>
            <pc:docMk/>
            <pc:sldMk cId="1558606287" sldId="275"/>
            <ac:spMk id="2" creationId="{56F0A269-9008-4885-AC1C-0E025BEEC9F5}"/>
          </ac:spMkLst>
        </pc:spChg>
      </pc:sldChg>
      <pc:sldChg chg="modNotesTx">
        <pc:chgData name="Kris Hadley" userId="c2a46aaf-cce8-4447-a57f-8dae94cbe020" providerId="ADAL" clId="{CCEB5138-AC2F-4ECB-8FBE-E89689DD268A}" dt="2019-11-05T22:01:53.567" v="254" actId="20577"/>
        <pc:sldMkLst>
          <pc:docMk/>
          <pc:sldMk cId="259733510" sldId="276"/>
        </pc:sldMkLst>
      </pc:sldChg>
      <pc:sldChg chg="modSp delCm">
        <pc:chgData name="Kris Hadley" userId="c2a46aaf-cce8-4447-a57f-8dae94cbe020" providerId="ADAL" clId="{CCEB5138-AC2F-4ECB-8FBE-E89689DD268A}" dt="2019-11-05T21:34:31.926" v="35" actId="20577"/>
        <pc:sldMkLst>
          <pc:docMk/>
          <pc:sldMk cId="2191087593" sldId="277"/>
        </pc:sldMkLst>
        <pc:spChg chg="mod">
          <ac:chgData name="Kris Hadley" userId="c2a46aaf-cce8-4447-a57f-8dae94cbe020" providerId="ADAL" clId="{CCEB5138-AC2F-4ECB-8FBE-E89689DD268A}" dt="2019-11-05T21:34:31.926" v="35" actId="20577"/>
          <ac:spMkLst>
            <pc:docMk/>
            <pc:sldMk cId="2191087593" sldId="277"/>
            <ac:spMk id="2" creationId="{FEC9EBEC-44B9-4C7D-849B-D304E0F6C174}"/>
          </ac:spMkLst>
        </pc:spChg>
      </pc:sldChg>
      <pc:sldChg chg="modSp">
        <pc:chgData name="Kris Hadley" userId="c2a46aaf-cce8-4447-a57f-8dae94cbe020" providerId="ADAL" clId="{CCEB5138-AC2F-4ECB-8FBE-E89689DD268A}" dt="2019-11-05T21:54:57.902" v="116" actId="113"/>
        <pc:sldMkLst>
          <pc:docMk/>
          <pc:sldMk cId="3332721782" sldId="283"/>
        </pc:sldMkLst>
        <pc:spChg chg="mod">
          <ac:chgData name="Kris Hadley" userId="c2a46aaf-cce8-4447-a57f-8dae94cbe020" providerId="ADAL" clId="{CCEB5138-AC2F-4ECB-8FBE-E89689DD268A}" dt="2019-11-05T21:54:57.902" v="116" actId="113"/>
          <ac:spMkLst>
            <pc:docMk/>
            <pc:sldMk cId="3332721782" sldId="283"/>
            <ac:spMk id="2" creationId="{AD175AE8-DC24-4660-9068-164B83CDB231}"/>
          </ac:spMkLst>
        </pc:spChg>
      </pc:sldChg>
      <pc:sldChg chg="modSp">
        <pc:chgData name="Kris Hadley" userId="c2a46aaf-cce8-4447-a57f-8dae94cbe020" providerId="ADAL" clId="{CCEB5138-AC2F-4ECB-8FBE-E89689DD268A}" dt="2019-11-05T21:31:38.436" v="0" actId="13926"/>
        <pc:sldMkLst>
          <pc:docMk/>
          <pc:sldMk cId="422427030" sldId="285"/>
        </pc:sldMkLst>
        <pc:spChg chg="mod">
          <ac:chgData name="Kris Hadley" userId="c2a46aaf-cce8-4447-a57f-8dae94cbe020" providerId="ADAL" clId="{CCEB5138-AC2F-4ECB-8FBE-E89689DD268A}" dt="2019-11-05T21:31:38.436" v="0" actId="13926"/>
          <ac:spMkLst>
            <pc:docMk/>
            <pc:sldMk cId="422427030" sldId="285"/>
            <ac:spMk id="2" creationId="{791B8F1E-D7EE-4BA7-9951-5085A7E8F625}"/>
          </ac:spMkLst>
        </pc:spChg>
      </pc:sldChg>
      <pc:sldChg chg="modSp delCm">
        <pc:chgData name="Kris Hadley" userId="c2a46aaf-cce8-4447-a57f-8dae94cbe020" providerId="ADAL" clId="{CCEB5138-AC2F-4ECB-8FBE-E89689DD268A}" dt="2019-11-05T21:32:56.839" v="8" actId="1592"/>
        <pc:sldMkLst>
          <pc:docMk/>
          <pc:sldMk cId="986516579" sldId="286"/>
        </pc:sldMkLst>
        <pc:picChg chg="mod modCrop">
          <ac:chgData name="Kris Hadley" userId="c2a46aaf-cce8-4447-a57f-8dae94cbe020" providerId="ADAL" clId="{CCEB5138-AC2F-4ECB-8FBE-E89689DD268A}" dt="2019-11-05T21:32:53.895" v="7" actId="1076"/>
          <ac:picMkLst>
            <pc:docMk/>
            <pc:sldMk cId="986516579" sldId="286"/>
            <ac:picMk id="7" creationId="{A0862E04-AF16-4936-97EA-B06218183050}"/>
          </ac:picMkLst>
        </pc:picChg>
      </pc:sldChg>
      <pc:sldChg chg="addSp modSp delCm">
        <pc:chgData name="Kris Hadley" userId="c2a46aaf-cce8-4447-a57f-8dae94cbe020" providerId="ADAL" clId="{CCEB5138-AC2F-4ECB-8FBE-E89689DD268A}" dt="2019-11-05T21:53:37.381" v="107" actId="20577"/>
        <pc:sldMkLst>
          <pc:docMk/>
          <pc:sldMk cId="3338835833" sldId="288"/>
        </pc:sldMkLst>
        <pc:spChg chg="add mod">
          <ac:chgData name="Kris Hadley" userId="c2a46aaf-cce8-4447-a57f-8dae94cbe020" providerId="ADAL" clId="{CCEB5138-AC2F-4ECB-8FBE-E89689DD268A}" dt="2019-11-05T21:52:34.017" v="77" actId="1076"/>
          <ac:spMkLst>
            <pc:docMk/>
            <pc:sldMk cId="3338835833" sldId="288"/>
            <ac:spMk id="2" creationId="{382FD738-581E-440A-9B32-40D9763EE031}"/>
          </ac:spMkLst>
        </pc:spChg>
        <pc:spChg chg="mod">
          <ac:chgData name="Kris Hadley" userId="c2a46aaf-cce8-4447-a57f-8dae94cbe020" providerId="ADAL" clId="{CCEB5138-AC2F-4ECB-8FBE-E89689DD268A}" dt="2019-11-05T21:51:27.827" v="49" actId="208"/>
          <ac:spMkLst>
            <pc:docMk/>
            <pc:sldMk cId="3338835833" sldId="288"/>
            <ac:spMk id="6" creationId="{956C8A22-5C4B-4C81-81E8-4E433B22640E}"/>
          </ac:spMkLst>
        </pc:spChg>
        <pc:spChg chg="add mod">
          <ac:chgData name="Kris Hadley" userId="c2a46aaf-cce8-4447-a57f-8dae94cbe020" providerId="ADAL" clId="{CCEB5138-AC2F-4ECB-8FBE-E89689DD268A}" dt="2019-11-05T21:52:26.375" v="75" actId="1076"/>
          <ac:spMkLst>
            <pc:docMk/>
            <pc:sldMk cId="3338835833" sldId="288"/>
            <ac:spMk id="15" creationId="{194344E8-B351-49AD-ACCC-47FB5E9431EF}"/>
          </ac:spMkLst>
        </pc:spChg>
        <pc:spChg chg="add mod">
          <ac:chgData name="Kris Hadley" userId="c2a46aaf-cce8-4447-a57f-8dae94cbe020" providerId="ADAL" clId="{CCEB5138-AC2F-4ECB-8FBE-E89689DD268A}" dt="2019-11-05T21:52:57.963" v="81" actId="208"/>
          <ac:spMkLst>
            <pc:docMk/>
            <pc:sldMk cId="3338835833" sldId="288"/>
            <ac:spMk id="16" creationId="{C724F331-E13D-437A-932D-BABDD06C9324}"/>
          </ac:spMkLst>
        </pc:spChg>
        <pc:spChg chg="add mod">
          <ac:chgData name="Kris Hadley" userId="c2a46aaf-cce8-4447-a57f-8dae94cbe020" providerId="ADAL" clId="{CCEB5138-AC2F-4ECB-8FBE-E89689DD268A}" dt="2019-11-05T21:53:10.172" v="100" actId="20577"/>
          <ac:spMkLst>
            <pc:docMk/>
            <pc:sldMk cId="3338835833" sldId="288"/>
            <ac:spMk id="17" creationId="{F297221A-58BF-4477-8DEA-352AD6D1F171}"/>
          </ac:spMkLst>
        </pc:spChg>
        <pc:spChg chg="add mod">
          <ac:chgData name="Kris Hadley" userId="c2a46aaf-cce8-4447-a57f-8dae94cbe020" providerId="ADAL" clId="{CCEB5138-AC2F-4ECB-8FBE-E89689DD268A}" dt="2019-11-05T21:53:32.407" v="104" actId="208"/>
          <ac:spMkLst>
            <pc:docMk/>
            <pc:sldMk cId="3338835833" sldId="288"/>
            <ac:spMk id="18" creationId="{A6355256-708E-4522-B58C-0CBBCDB04781}"/>
          </ac:spMkLst>
        </pc:spChg>
        <pc:spChg chg="add mod">
          <ac:chgData name="Kris Hadley" userId="c2a46aaf-cce8-4447-a57f-8dae94cbe020" providerId="ADAL" clId="{CCEB5138-AC2F-4ECB-8FBE-E89689DD268A}" dt="2019-11-05T21:53:37.381" v="107" actId="20577"/>
          <ac:spMkLst>
            <pc:docMk/>
            <pc:sldMk cId="3338835833" sldId="288"/>
            <ac:spMk id="19" creationId="{AEEC3AEA-6B20-4BCD-9278-4C2F1002B168}"/>
          </ac:spMkLst>
        </pc:spChg>
        <pc:picChg chg="mod">
          <ac:chgData name="Kris Hadley" userId="c2a46aaf-cce8-4447-a57f-8dae94cbe020" providerId="ADAL" clId="{CCEB5138-AC2F-4ECB-8FBE-E89689DD268A}" dt="2019-11-05T21:52:11.355" v="72" actId="14100"/>
          <ac:picMkLst>
            <pc:docMk/>
            <pc:sldMk cId="3338835833" sldId="288"/>
            <ac:picMk id="4" creationId="{C0B9EAB8-77E5-4F0F-90ED-084335BC6AC1}"/>
          </ac:picMkLst>
        </pc:picChg>
      </pc:sldChg>
      <pc:sldChg chg="modSp ord">
        <pc:chgData name="Kris Hadley" userId="c2a46aaf-cce8-4447-a57f-8dae94cbe020" providerId="ADAL" clId="{CCEB5138-AC2F-4ECB-8FBE-E89689DD268A}" dt="2019-11-05T22:22:18.779" v="400"/>
        <pc:sldMkLst>
          <pc:docMk/>
          <pc:sldMk cId="2597357856" sldId="290"/>
        </pc:sldMkLst>
        <pc:spChg chg="mod">
          <ac:chgData name="Kris Hadley" userId="c2a46aaf-cce8-4447-a57f-8dae94cbe020" providerId="ADAL" clId="{CCEB5138-AC2F-4ECB-8FBE-E89689DD268A}" dt="2019-11-05T21:54:42.114" v="110" actId="13926"/>
          <ac:spMkLst>
            <pc:docMk/>
            <pc:sldMk cId="2597357856" sldId="290"/>
            <ac:spMk id="2" creationId="{179A4671-3968-450C-B881-C36F081A79F3}"/>
          </ac:spMkLst>
        </pc:spChg>
      </pc:sldChg>
      <pc:sldChg chg="modSp">
        <pc:chgData name="Kris Hadley" userId="c2a46aaf-cce8-4447-a57f-8dae94cbe020" providerId="ADAL" clId="{CCEB5138-AC2F-4ECB-8FBE-E89689DD268A}" dt="2019-11-05T22:23:27.245" v="401" actId="20577"/>
        <pc:sldMkLst>
          <pc:docMk/>
          <pc:sldMk cId="0" sldId="291"/>
        </pc:sldMkLst>
        <pc:spChg chg="mod">
          <ac:chgData name="Kris Hadley" userId="c2a46aaf-cce8-4447-a57f-8dae94cbe020" providerId="ADAL" clId="{CCEB5138-AC2F-4ECB-8FBE-E89689DD268A}" dt="2019-11-05T22:23:27.245" v="401" actId="20577"/>
          <ac:spMkLst>
            <pc:docMk/>
            <pc:sldMk cId="0" sldId="291"/>
            <ac:spMk id="28677" creationId="{00000000-0000-0000-0000-000000000000}"/>
          </ac:spMkLst>
        </pc:spChg>
      </pc:sldChg>
      <pc:sldChg chg="modSp delCm">
        <pc:chgData name="Kris Hadley" userId="c2a46aaf-cce8-4447-a57f-8dae94cbe020" providerId="ADAL" clId="{CCEB5138-AC2F-4ECB-8FBE-E89689DD268A}" dt="2019-11-06T14:49:20.890" v="402" actId="1592"/>
        <pc:sldMkLst>
          <pc:docMk/>
          <pc:sldMk cId="1003437767" sldId="294"/>
        </pc:sldMkLst>
        <pc:spChg chg="mod">
          <ac:chgData name="Kris Hadley" userId="c2a46aaf-cce8-4447-a57f-8dae94cbe020" providerId="ADAL" clId="{CCEB5138-AC2F-4ECB-8FBE-E89689DD268A}" dt="2019-11-05T22:08:09.022" v="355" actId="20577"/>
          <ac:spMkLst>
            <pc:docMk/>
            <pc:sldMk cId="1003437767" sldId="294"/>
            <ac:spMk id="5" creationId="{44EEF92E-1DBB-4B1B-B806-5E8FE960EEB5}"/>
          </ac:spMkLst>
        </pc:spChg>
      </pc:sldChg>
      <pc:sldChg chg="modSp">
        <pc:chgData name="Kris Hadley" userId="c2a46aaf-cce8-4447-a57f-8dae94cbe020" providerId="ADAL" clId="{CCEB5138-AC2F-4ECB-8FBE-E89689DD268A}" dt="2019-11-05T21:53:58.473" v="108" actId="13926"/>
        <pc:sldMkLst>
          <pc:docMk/>
          <pc:sldMk cId="4041943561" sldId="297"/>
        </pc:sldMkLst>
        <pc:spChg chg="mod">
          <ac:chgData name="Kris Hadley" userId="c2a46aaf-cce8-4447-a57f-8dae94cbe020" providerId="ADAL" clId="{CCEB5138-AC2F-4ECB-8FBE-E89689DD268A}" dt="2019-11-05T21:53:58.473" v="108" actId="13926"/>
          <ac:spMkLst>
            <pc:docMk/>
            <pc:sldMk cId="4041943561" sldId="297"/>
            <ac:spMk id="4" creationId="{359FD6A6-794E-4E06-8B00-3713A4885732}"/>
          </ac:spMkLst>
        </pc:spChg>
      </pc:sldChg>
      <pc:sldChg chg="delCm">
        <pc:chgData name="Kris Hadley" userId="c2a46aaf-cce8-4447-a57f-8dae94cbe020" providerId="ADAL" clId="{CCEB5138-AC2F-4ECB-8FBE-E89689DD268A}" dt="2019-11-05T21:54:07.512" v="109" actId="1592"/>
        <pc:sldMkLst>
          <pc:docMk/>
          <pc:sldMk cId="4231668844" sldId="298"/>
        </pc:sldMkLst>
      </pc:sldChg>
      <pc:sldChg chg="addSp delSp modSp delCm">
        <pc:chgData name="Kris Hadley" userId="c2a46aaf-cce8-4447-a57f-8dae94cbe020" providerId="ADAL" clId="{CCEB5138-AC2F-4ECB-8FBE-E89689DD268A}" dt="2019-11-05T22:10:39.158" v="358" actId="1076"/>
        <pc:sldMkLst>
          <pc:docMk/>
          <pc:sldMk cId="1670979329" sldId="299"/>
        </pc:sldMkLst>
        <pc:graphicFrameChg chg="del">
          <ac:chgData name="Kris Hadley" userId="c2a46aaf-cce8-4447-a57f-8dae94cbe020" providerId="ADAL" clId="{CCEB5138-AC2F-4ECB-8FBE-E89689DD268A}" dt="2019-11-05T21:35:02.821" v="39" actId="478"/>
          <ac:graphicFrameMkLst>
            <pc:docMk/>
            <pc:sldMk cId="1670979329" sldId="299"/>
            <ac:graphicFrameMk id="6" creationId="{14439B42-73A6-43A3-A042-F0E283C28038}"/>
          </ac:graphicFrameMkLst>
        </pc:graphicFrameChg>
        <pc:picChg chg="add mod modCrop">
          <ac:chgData name="Kris Hadley" userId="c2a46aaf-cce8-4447-a57f-8dae94cbe020" providerId="ADAL" clId="{CCEB5138-AC2F-4ECB-8FBE-E89689DD268A}" dt="2019-11-05T22:10:39.158" v="358" actId="1076"/>
          <ac:picMkLst>
            <pc:docMk/>
            <pc:sldMk cId="1670979329" sldId="299"/>
            <ac:picMk id="5" creationId="{FB134507-455F-4253-86F6-F939E44E4112}"/>
          </ac:picMkLst>
        </pc:picChg>
      </pc:sldChg>
      <pc:sldChg chg="modSp delCm">
        <pc:chgData name="Kris Hadley" userId="c2a46aaf-cce8-4447-a57f-8dae94cbe020" providerId="ADAL" clId="{CCEB5138-AC2F-4ECB-8FBE-E89689DD268A}" dt="2019-11-05T22:05:51.545" v="322" actId="1592"/>
        <pc:sldMkLst>
          <pc:docMk/>
          <pc:sldMk cId="4123477578" sldId="300"/>
        </pc:sldMkLst>
        <pc:spChg chg="mod">
          <ac:chgData name="Kris Hadley" userId="c2a46aaf-cce8-4447-a57f-8dae94cbe020" providerId="ADAL" clId="{CCEB5138-AC2F-4ECB-8FBE-E89689DD268A}" dt="2019-11-05T22:04:10.562" v="312" actId="1076"/>
          <ac:spMkLst>
            <pc:docMk/>
            <pc:sldMk cId="4123477578" sldId="300"/>
            <ac:spMk id="7" creationId="{B72FF16B-734E-4C47-89FD-654C7B528890}"/>
          </ac:spMkLst>
        </pc:spChg>
        <pc:picChg chg="mod modCrop">
          <ac:chgData name="Kris Hadley" userId="c2a46aaf-cce8-4447-a57f-8dae94cbe020" providerId="ADAL" clId="{CCEB5138-AC2F-4ECB-8FBE-E89689DD268A}" dt="2019-11-05T22:04:36.964" v="316" actId="1076"/>
          <ac:picMkLst>
            <pc:docMk/>
            <pc:sldMk cId="4123477578" sldId="300"/>
            <ac:picMk id="2" creationId="{4B4C28F4-8154-4378-AF1E-69024EEA3A5A}"/>
          </ac:picMkLst>
        </pc:picChg>
        <pc:picChg chg="mod">
          <ac:chgData name="Kris Hadley" userId="c2a46aaf-cce8-4447-a57f-8dae94cbe020" providerId="ADAL" clId="{CCEB5138-AC2F-4ECB-8FBE-E89689DD268A}" dt="2019-11-05T22:04:51.474" v="319" actId="1076"/>
          <ac:picMkLst>
            <pc:docMk/>
            <pc:sldMk cId="4123477578" sldId="300"/>
            <ac:picMk id="6" creationId="{7FA75479-84C7-44EF-83B1-339529A28DAE}"/>
          </ac:picMkLst>
        </pc:picChg>
        <pc:picChg chg="mod modCrop">
          <ac:chgData name="Kris Hadley" userId="c2a46aaf-cce8-4447-a57f-8dae94cbe020" providerId="ADAL" clId="{CCEB5138-AC2F-4ECB-8FBE-E89689DD268A}" dt="2019-11-05T22:04:55.052" v="321" actId="1076"/>
          <ac:picMkLst>
            <pc:docMk/>
            <pc:sldMk cId="4123477578" sldId="300"/>
            <ac:picMk id="8" creationId="{9D9803CC-1BF0-4089-9DA3-75DAC88629E9}"/>
          </ac:picMkLst>
        </pc:picChg>
      </pc:sldChg>
      <pc:sldChg chg="addSp delSp modSp delCm">
        <pc:chgData name="Kris Hadley" userId="c2a46aaf-cce8-4447-a57f-8dae94cbe020" providerId="ADAL" clId="{CCEB5138-AC2F-4ECB-8FBE-E89689DD268A}" dt="2019-11-05T22:19:52.858" v="399" actId="20577"/>
        <pc:sldMkLst>
          <pc:docMk/>
          <pc:sldMk cId="1466343914" sldId="301"/>
        </pc:sldMkLst>
        <pc:spChg chg="mod">
          <ac:chgData name="Kris Hadley" userId="c2a46aaf-cce8-4447-a57f-8dae94cbe020" providerId="ADAL" clId="{CCEB5138-AC2F-4ECB-8FBE-E89689DD268A}" dt="2019-11-05T22:15:57.984" v="369" actId="27636"/>
          <ac:spMkLst>
            <pc:docMk/>
            <pc:sldMk cId="1466343914" sldId="301"/>
            <ac:spMk id="2" creationId="{98850B78-E9DE-48B2-A590-3B2ED17A06E1}"/>
          </ac:spMkLst>
        </pc:spChg>
        <pc:spChg chg="mod">
          <ac:chgData name="Kris Hadley" userId="c2a46aaf-cce8-4447-a57f-8dae94cbe020" providerId="ADAL" clId="{CCEB5138-AC2F-4ECB-8FBE-E89689DD268A}" dt="2019-11-05T21:56:55.009" v="137"/>
          <ac:spMkLst>
            <pc:docMk/>
            <pc:sldMk cId="1466343914" sldId="301"/>
            <ac:spMk id="4" creationId="{ED186AEB-6227-4DC0-8DAC-2B0DA8158CC4}"/>
          </ac:spMkLst>
        </pc:spChg>
        <pc:spChg chg="add mod">
          <ac:chgData name="Kris Hadley" userId="c2a46aaf-cce8-4447-a57f-8dae94cbe020" providerId="ADAL" clId="{CCEB5138-AC2F-4ECB-8FBE-E89689DD268A}" dt="2019-11-05T21:58:59.658" v="189" actId="1076"/>
          <ac:spMkLst>
            <pc:docMk/>
            <pc:sldMk cId="1466343914" sldId="301"/>
            <ac:spMk id="9" creationId="{F6DDFA99-D6D8-4DE7-A501-E670C98A9A29}"/>
          </ac:spMkLst>
        </pc:spChg>
        <pc:spChg chg="add del mod">
          <ac:chgData name="Kris Hadley" userId="c2a46aaf-cce8-4447-a57f-8dae94cbe020" providerId="ADAL" clId="{CCEB5138-AC2F-4ECB-8FBE-E89689DD268A}" dt="2019-11-05T21:59:21.088" v="193"/>
          <ac:spMkLst>
            <pc:docMk/>
            <pc:sldMk cId="1466343914" sldId="301"/>
            <ac:spMk id="10" creationId="{0E56C99F-5F2C-463C-9714-AA1E168B998D}"/>
          </ac:spMkLst>
        </pc:spChg>
        <pc:spChg chg="add del mod">
          <ac:chgData name="Kris Hadley" userId="c2a46aaf-cce8-4447-a57f-8dae94cbe020" providerId="ADAL" clId="{CCEB5138-AC2F-4ECB-8FBE-E89689DD268A}" dt="2019-11-05T21:59:21.088" v="193"/>
          <ac:spMkLst>
            <pc:docMk/>
            <pc:sldMk cId="1466343914" sldId="301"/>
            <ac:spMk id="11" creationId="{3E50C2F1-0A1C-4964-8030-A1E03CD275ED}"/>
          </ac:spMkLst>
        </pc:spChg>
        <pc:spChg chg="add mod">
          <ac:chgData name="Kris Hadley" userId="c2a46aaf-cce8-4447-a57f-8dae94cbe020" providerId="ADAL" clId="{CCEB5138-AC2F-4ECB-8FBE-E89689DD268A}" dt="2019-11-05T22:15:45.519" v="365" actId="1076"/>
          <ac:spMkLst>
            <pc:docMk/>
            <pc:sldMk cId="1466343914" sldId="301"/>
            <ac:spMk id="12" creationId="{DBDF4C8B-E529-4925-AE03-8BA274C13A99}"/>
          </ac:spMkLst>
        </pc:spChg>
        <pc:spChg chg="add mod">
          <ac:chgData name="Kris Hadley" userId="c2a46aaf-cce8-4447-a57f-8dae94cbe020" providerId="ADAL" clId="{CCEB5138-AC2F-4ECB-8FBE-E89689DD268A}" dt="2019-11-05T22:19:52.858" v="399" actId="20577"/>
          <ac:spMkLst>
            <pc:docMk/>
            <pc:sldMk cId="1466343914" sldId="301"/>
            <ac:spMk id="13" creationId="{1ED5CEFB-486C-4456-AE1F-1E02E01572AF}"/>
          </ac:spMkLst>
        </pc:spChg>
        <pc:spChg chg="add del">
          <ac:chgData name="Kris Hadley" userId="c2a46aaf-cce8-4447-a57f-8dae94cbe020" providerId="ADAL" clId="{CCEB5138-AC2F-4ECB-8FBE-E89689DD268A}" dt="2019-11-05T22:16:16.378" v="377"/>
          <ac:spMkLst>
            <pc:docMk/>
            <pc:sldMk cId="1466343914" sldId="301"/>
            <ac:spMk id="14" creationId="{79C71CE0-C8EC-4623-AD1A-990BB54C7D9C}"/>
          </ac:spMkLst>
        </pc:spChg>
        <pc:picChg chg="add mod">
          <ac:chgData name="Kris Hadley" userId="c2a46aaf-cce8-4447-a57f-8dae94cbe020" providerId="ADAL" clId="{CCEB5138-AC2F-4ECB-8FBE-E89689DD268A}" dt="2019-11-05T22:15:40.847" v="364" actId="14100"/>
          <ac:picMkLst>
            <pc:docMk/>
            <pc:sldMk cId="1466343914" sldId="301"/>
            <ac:picMk id="6" creationId="{065F5DD3-E728-4B22-996E-4C2ED39C00CC}"/>
          </ac:picMkLst>
        </pc:picChg>
        <pc:picChg chg="add mod">
          <ac:chgData name="Kris Hadley" userId="c2a46aaf-cce8-4447-a57f-8dae94cbe020" providerId="ADAL" clId="{CCEB5138-AC2F-4ECB-8FBE-E89689DD268A}" dt="2019-11-05T21:58:00.005" v="145" actId="1076"/>
          <ac:picMkLst>
            <pc:docMk/>
            <pc:sldMk cId="1466343914" sldId="301"/>
            <ac:picMk id="8" creationId="{84C5AD01-551A-4D34-819A-53604D1C6C3F}"/>
          </ac:picMkLst>
        </pc:picChg>
      </pc:sldChg>
    </pc:docChg>
  </pc:docChgLst>
  <pc:docChgLst>
    <pc:chgData name="Kris Hadley" userId="c2a46aaf-cce8-4447-a57f-8dae94cbe020" providerId="ADAL" clId="{F2E4362A-15B7-429A-9873-2F3958B28899}"/>
    <pc:docChg chg="custSel modSld sldOrd">
      <pc:chgData name="Kris Hadley" userId="c2a46aaf-cce8-4447-a57f-8dae94cbe020" providerId="ADAL" clId="{F2E4362A-15B7-429A-9873-2F3958B28899}" dt="2019-11-08T17:57:43.007" v="484" actId="20577"/>
      <pc:docMkLst>
        <pc:docMk/>
      </pc:docMkLst>
      <pc:sldChg chg="modSp">
        <pc:chgData name="Kris Hadley" userId="c2a46aaf-cce8-4447-a57f-8dae94cbe020" providerId="ADAL" clId="{F2E4362A-15B7-429A-9873-2F3958B28899}" dt="2019-11-08T17:57:43.007" v="484" actId="20577"/>
        <pc:sldMkLst>
          <pc:docMk/>
          <pc:sldMk cId="259733510" sldId="276"/>
        </pc:sldMkLst>
        <pc:spChg chg="mod">
          <ac:chgData name="Kris Hadley" userId="c2a46aaf-cce8-4447-a57f-8dae94cbe020" providerId="ADAL" clId="{F2E4362A-15B7-429A-9873-2F3958B28899}" dt="2019-11-08T17:57:43.007" v="484" actId="20577"/>
          <ac:spMkLst>
            <pc:docMk/>
            <pc:sldMk cId="259733510" sldId="276"/>
            <ac:spMk id="2" creationId="{F3FD2F37-46CE-442E-A9E5-B89B32A3D83D}"/>
          </ac:spMkLst>
        </pc:spChg>
      </pc:sldChg>
      <pc:sldChg chg="ord">
        <pc:chgData name="Kris Hadley" userId="c2a46aaf-cce8-4447-a57f-8dae94cbe020" providerId="ADAL" clId="{F2E4362A-15B7-429A-9873-2F3958B28899}" dt="2019-11-08T16:43:15.881" v="0"/>
        <pc:sldMkLst>
          <pc:docMk/>
          <pc:sldMk cId="1466343914" sldId="301"/>
        </pc:sldMkLst>
      </pc:sldChg>
      <pc:sldChg chg="modSp">
        <pc:chgData name="Kris Hadley" userId="c2a46aaf-cce8-4447-a57f-8dae94cbe020" providerId="ADAL" clId="{F2E4362A-15B7-429A-9873-2F3958B28899}" dt="2019-11-08T16:48:16.214" v="294" actId="20577"/>
        <pc:sldMkLst>
          <pc:docMk/>
          <pc:sldMk cId="3742799562" sldId="302"/>
        </pc:sldMkLst>
        <pc:spChg chg="mod">
          <ac:chgData name="Kris Hadley" userId="c2a46aaf-cce8-4447-a57f-8dae94cbe020" providerId="ADAL" clId="{F2E4362A-15B7-429A-9873-2F3958B28899}" dt="2019-11-08T16:48:16.214" v="294" actId="20577"/>
          <ac:spMkLst>
            <pc:docMk/>
            <pc:sldMk cId="3742799562" sldId="302"/>
            <ac:spMk id="2" creationId="{36A7F957-56B4-49C9-AC04-777B05E245A1}"/>
          </ac:spMkLst>
        </pc:spChg>
      </pc:sldChg>
      <pc:sldChg chg="modSp ord">
        <pc:chgData name="Kris Hadley" userId="c2a46aaf-cce8-4447-a57f-8dae94cbe020" providerId="ADAL" clId="{F2E4362A-15B7-429A-9873-2F3958B28899}" dt="2019-11-08T16:50:17.390" v="452" actId="20577"/>
        <pc:sldMkLst>
          <pc:docMk/>
          <pc:sldMk cId="1562450449" sldId="303"/>
        </pc:sldMkLst>
        <pc:spChg chg="mod">
          <ac:chgData name="Kris Hadley" userId="c2a46aaf-cce8-4447-a57f-8dae94cbe020" providerId="ADAL" clId="{F2E4362A-15B7-429A-9873-2F3958B28899}" dt="2019-11-08T16:50:17.390" v="452" actId="20577"/>
          <ac:spMkLst>
            <pc:docMk/>
            <pc:sldMk cId="1562450449" sldId="303"/>
            <ac:spMk id="2" creationId="{36A7F957-56B4-49C9-AC04-777B05E245A1}"/>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https://hesltd.sharepoint.com/2019Projects/190080DMMPeninsula%20Lake%20Causation%20Study/Job/Data-analysis/191015_190080_Peninsula%20Lake%20Master%20Dat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https://hesltd.sharepoint.com/2019Projects/190080DMMPeninsula%20Lake%20Causation%20Study/Job/Data-analysis/191015_190080_Peninsula%20Lake%20Master%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CA" sz="1200"/>
              <a:t>October 2019</a:t>
            </a:r>
          </a:p>
        </c:rich>
      </c:tx>
      <c:overlay val="0"/>
      <c:spPr>
        <a:noFill/>
        <a:ln>
          <a:noFill/>
        </a:ln>
        <a:effectLst/>
      </c:spPr>
    </c:title>
    <c:autoTitleDeleted val="0"/>
    <c:plotArea>
      <c:layout/>
      <c:scatterChart>
        <c:scatterStyle val="smoothMarker"/>
        <c:varyColors val="0"/>
        <c:ser>
          <c:idx val="1"/>
          <c:order val="0"/>
          <c:tx>
            <c:v>Dissolved Oxygen (mg/L)</c:v>
          </c:tx>
          <c:xVal>
            <c:numRef>
              <c:f>'Water Quality Profiles'!$L$3:$L$23</c:f>
              <c:numCache>
                <c:formatCode>General</c:formatCode>
                <c:ptCount val="21"/>
                <c:pt idx="0">
                  <c:v>9.27</c:v>
                </c:pt>
                <c:pt idx="1">
                  <c:v>9.27</c:v>
                </c:pt>
                <c:pt idx="2">
                  <c:v>9.2200000000000006</c:v>
                </c:pt>
                <c:pt idx="3">
                  <c:v>9.01</c:v>
                </c:pt>
                <c:pt idx="4">
                  <c:v>8.8800000000000008</c:v>
                </c:pt>
                <c:pt idx="5">
                  <c:v>8.85</c:v>
                </c:pt>
                <c:pt idx="6">
                  <c:v>8.8800000000000008</c:v>
                </c:pt>
                <c:pt idx="7">
                  <c:v>8.8699999999999992</c:v>
                </c:pt>
                <c:pt idx="8">
                  <c:v>8.6300000000000008</c:v>
                </c:pt>
                <c:pt idx="9">
                  <c:v>7.82</c:v>
                </c:pt>
                <c:pt idx="10">
                  <c:v>3.98</c:v>
                </c:pt>
                <c:pt idx="11">
                  <c:v>2.93</c:v>
                </c:pt>
                <c:pt idx="12">
                  <c:v>1.1200000000000001</c:v>
                </c:pt>
                <c:pt idx="13">
                  <c:v>0.8</c:v>
                </c:pt>
                <c:pt idx="14">
                  <c:v>0.71</c:v>
                </c:pt>
                <c:pt idx="15">
                  <c:v>0.74</c:v>
                </c:pt>
                <c:pt idx="16">
                  <c:v>0.64</c:v>
                </c:pt>
                <c:pt idx="17">
                  <c:v>0.48</c:v>
                </c:pt>
                <c:pt idx="18">
                  <c:v>0.28000000000000003</c:v>
                </c:pt>
                <c:pt idx="19">
                  <c:v>0.18</c:v>
                </c:pt>
                <c:pt idx="20">
                  <c:v>0.16</c:v>
                </c:pt>
              </c:numCache>
            </c:numRef>
          </c:xVal>
          <c:yVal>
            <c:numRef>
              <c:f>'Water Quality Profiles'!$H$3:$H$23</c:f>
              <c:numCache>
                <c:formatCode>General</c:formatCode>
                <c:ptCount val="21"/>
                <c:pt idx="0">
                  <c:v>0.5</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19.5</c:v>
                </c:pt>
              </c:numCache>
            </c:numRef>
          </c:yVal>
          <c:smooth val="1"/>
          <c:extLst xmlns:c16r2="http://schemas.microsoft.com/office/drawing/2015/06/chart">
            <c:ext xmlns:c16="http://schemas.microsoft.com/office/drawing/2014/chart" uri="{C3380CC4-5D6E-409C-BE32-E72D297353CC}">
              <c16:uniqueId val="{00000000-3B36-4FA7-909A-8E888F092FDD}"/>
            </c:ext>
          </c:extLst>
        </c:ser>
        <c:ser>
          <c:idx val="0"/>
          <c:order val="1"/>
          <c:tx>
            <c:v>Temperature (C)</c:v>
          </c:tx>
          <c:spPr>
            <a:ln w="28575" cap="rnd">
              <a:solidFill>
                <a:schemeClr val="accent1"/>
              </a:solidFill>
              <a:round/>
            </a:ln>
            <a:effectLst/>
          </c:spPr>
          <c:marker>
            <c:symbol val="circle"/>
            <c:size val="5"/>
            <c:spPr>
              <a:solidFill>
                <a:schemeClr val="accent1"/>
              </a:solidFill>
              <a:ln w="9525">
                <a:solidFill>
                  <a:schemeClr val="accent1"/>
                </a:solidFill>
              </a:ln>
              <a:effectLst/>
            </c:spPr>
          </c:marker>
          <c:xVal>
            <c:numRef>
              <c:f>'Water Quality Profiles'!$K$3:$K$23</c:f>
              <c:numCache>
                <c:formatCode>General</c:formatCode>
                <c:ptCount val="21"/>
                <c:pt idx="0">
                  <c:v>14.43</c:v>
                </c:pt>
                <c:pt idx="1">
                  <c:v>14.37</c:v>
                </c:pt>
                <c:pt idx="2">
                  <c:v>14.27</c:v>
                </c:pt>
                <c:pt idx="3">
                  <c:v>14.08</c:v>
                </c:pt>
                <c:pt idx="4">
                  <c:v>14.03</c:v>
                </c:pt>
                <c:pt idx="5">
                  <c:v>14</c:v>
                </c:pt>
                <c:pt idx="6">
                  <c:v>13.99</c:v>
                </c:pt>
                <c:pt idx="7">
                  <c:v>13.94</c:v>
                </c:pt>
                <c:pt idx="8">
                  <c:v>13.78</c:v>
                </c:pt>
                <c:pt idx="9">
                  <c:v>13.37</c:v>
                </c:pt>
                <c:pt idx="10">
                  <c:v>12.29</c:v>
                </c:pt>
                <c:pt idx="11">
                  <c:v>9.76</c:v>
                </c:pt>
                <c:pt idx="12">
                  <c:v>8.14</c:v>
                </c:pt>
                <c:pt idx="13">
                  <c:v>7.62</c:v>
                </c:pt>
                <c:pt idx="14">
                  <c:v>7.37</c:v>
                </c:pt>
                <c:pt idx="15">
                  <c:v>7.16</c:v>
                </c:pt>
                <c:pt idx="16">
                  <c:v>7.03</c:v>
                </c:pt>
                <c:pt idx="17">
                  <c:v>6.86</c:v>
                </c:pt>
                <c:pt idx="18">
                  <c:v>6.76</c:v>
                </c:pt>
                <c:pt idx="19">
                  <c:v>6.7</c:v>
                </c:pt>
                <c:pt idx="20">
                  <c:v>6.71</c:v>
                </c:pt>
              </c:numCache>
            </c:numRef>
          </c:xVal>
          <c:yVal>
            <c:numRef>
              <c:f>'Water Quality Profiles'!$H$3:$H$23</c:f>
              <c:numCache>
                <c:formatCode>General</c:formatCode>
                <c:ptCount val="21"/>
                <c:pt idx="0">
                  <c:v>0.5</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19.5</c:v>
                </c:pt>
              </c:numCache>
            </c:numRef>
          </c:yVal>
          <c:smooth val="1"/>
          <c:extLst xmlns:c16r2="http://schemas.microsoft.com/office/drawing/2015/06/chart">
            <c:ext xmlns:c16="http://schemas.microsoft.com/office/drawing/2014/chart" uri="{C3380CC4-5D6E-409C-BE32-E72D297353CC}">
              <c16:uniqueId val="{00000001-3B36-4FA7-909A-8E888F092FDD}"/>
            </c:ext>
          </c:extLst>
        </c:ser>
        <c:dLbls>
          <c:showLegendKey val="0"/>
          <c:showVal val="0"/>
          <c:showCatName val="0"/>
          <c:showSerName val="0"/>
          <c:showPercent val="0"/>
          <c:showBubbleSize val="0"/>
        </c:dLbls>
        <c:axId val="38478592"/>
        <c:axId val="38480512"/>
      </c:scatterChart>
      <c:valAx>
        <c:axId val="38478592"/>
        <c:scaling>
          <c:orientation val="minMax"/>
          <c:max val="20"/>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480512"/>
        <c:crosses val="autoZero"/>
        <c:crossBetween val="midCat"/>
      </c:valAx>
      <c:valAx>
        <c:axId val="38480512"/>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478592"/>
        <c:crosses val="autoZero"/>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chart>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solidFill>
                  <a:schemeClr val="tx1"/>
                </a:solidFill>
              </a:defRPr>
            </a:pPr>
            <a:r>
              <a:rPr lang="en-CA">
                <a:solidFill>
                  <a:schemeClr val="tx1"/>
                </a:solidFill>
              </a:rPr>
              <a:t>October 2019</a:t>
            </a:r>
          </a:p>
        </c:rich>
      </c:tx>
      <c:overlay val="0"/>
      <c:spPr>
        <a:noFill/>
        <a:ln>
          <a:noFill/>
        </a:ln>
        <a:effectLst/>
      </c:spPr>
    </c:title>
    <c:autoTitleDeleted val="0"/>
    <c:plotArea>
      <c:layout/>
      <c:scatterChart>
        <c:scatterStyle val="smoothMarker"/>
        <c:varyColors val="0"/>
        <c:ser>
          <c:idx val="1"/>
          <c:order val="0"/>
          <c:tx>
            <c:v>Dissolved Oxygen (mg/L)</c:v>
          </c:tx>
          <c:xVal>
            <c:numRef>
              <c:f>'Water Quality Profiles'!$E$3:$E$35</c:f>
              <c:numCache>
                <c:formatCode>General</c:formatCode>
                <c:ptCount val="33"/>
                <c:pt idx="0">
                  <c:v>9.52</c:v>
                </c:pt>
                <c:pt idx="1">
                  <c:v>9.42</c:v>
                </c:pt>
                <c:pt idx="2">
                  <c:v>9.32</c:v>
                </c:pt>
                <c:pt idx="3">
                  <c:v>9.32</c:v>
                </c:pt>
                <c:pt idx="4">
                  <c:v>9.32</c:v>
                </c:pt>
                <c:pt idx="5">
                  <c:v>9.32</c:v>
                </c:pt>
                <c:pt idx="6">
                  <c:v>9.27</c:v>
                </c:pt>
                <c:pt idx="7">
                  <c:v>9.18</c:v>
                </c:pt>
                <c:pt idx="8">
                  <c:v>9.1300000000000008</c:v>
                </c:pt>
                <c:pt idx="9">
                  <c:v>9.09</c:v>
                </c:pt>
                <c:pt idx="10">
                  <c:v>8.67</c:v>
                </c:pt>
                <c:pt idx="11">
                  <c:v>4.66</c:v>
                </c:pt>
                <c:pt idx="12">
                  <c:v>4.53</c:v>
                </c:pt>
                <c:pt idx="13">
                  <c:v>5.0599999999999996</c:v>
                </c:pt>
                <c:pt idx="14">
                  <c:v>5.41</c:v>
                </c:pt>
                <c:pt idx="15">
                  <c:v>5.73</c:v>
                </c:pt>
                <c:pt idx="16">
                  <c:v>5.98</c:v>
                </c:pt>
                <c:pt idx="17">
                  <c:v>5.94</c:v>
                </c:pt>
                <c:pt idx="18">
                  <c:v>5.88</c:v>
                </c:pt>
                <c:pt idx="19">
                  <c:v>6</c:v>
                </c:pt>
                <c:pt idx="20">
                  <c:v>5.99</c:v>
                </c:pt>
                <c:pt idx="21">
                  <c:v>5.82</c:v>
                </c:pt>
                <c:pt idx="22">
                  <c:v>5.7</c:v>
                </c:pt>
                <c:pt idx="23">
                  <c:v>5.45</c:v>
                </c:pt>
                <c:pt idx="24">
                  <c:v>5.35</c:v>
                </c:pt>
                <c:pt idx="25">
                  <c:v>5.17</c:v>
                </c:pt>
                <c:pt idx="26">
                  <c:v>5.09</c:v>
                </c:pt>
                <c:pt idx="27">
                  <c:v>4.49</c:v>
                </c:pt>
                <c:pt idx="28">
                  <c:v>4.18</c:v>
                </c:pt>
                <c:pt idx="29">
                  <c:v>4.09</c:v>
                </c:pt>
                <c:pt idx="30">
                  <c:v>3.98</c:v>
                </c:pt>
                <c:pt idx="31">
                  <c:v>3.82</c:v>
                </c:pt>
                <c:pt idx="32">
                  <c:v>2.4700000000000002</c:v>
                </c:pt>
              </c:numCache>
            </c:numRef>
          </c:xVal>
          <c:yVal>
            <c:numRef>
              <c:f>'Water Quality Profiles'!$A$3:$A$35</c:f>
              <c:numCache>
                <c:formatCode>General</c:formatCode>
                <c:ptCount val="33"/>
                <c:pt idx="0">
                  <c:v>0.5</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31.5</c:v>
                </c:pt>
              </c:numCache>
            </c:numRef>
          </c:yVal>
          <c:smooth val="1"/>
          <c:extLst xmlns:c16r2="http://schemas.microsoft.com/office/drawing/2015/06/chart">
            <c:ext xmlns:c16="http://schemas.microsoft.com/office/drawing/2014/chart" uri="{C3380CC4-5D6E-409C-BE32-E72D297353CC}">
              <c16:uniqueId val="{00000000-5EDD-478A-9875-39565A2C3D6E}"/>
            </c:ext>
          </c:extLst>
        </c:ser>
        <c:ser>
          <c:idx val="0"/>
          <c:order val="1"/>
          <c:tx>
            <c:v>Temperature (C)</c:v>
          </c:tx>
          <c:spPr>
            <a:ln w="28575" cap="rnd">
              <a:solidFill>
                <a:schemeClr val="accent1"/>
              </a:solidFill>
              <a:round/>
            </a:ln>
            <a:effectLst/>
          </c:spPr>
          <c:marker>
            <c:symbol val="circle"/>
            <c:size val="5"/>
            <c:spPr>
              <a:solidFill>
                <a:schemeClr val="accent1"/>
              </a:solidFill>
              <a:ln w="9525">
                <a:solidFill>
                  <a:schemeClr val="accent1"/>
                </a:solidFill>
              </a:ln>
              <a:effectLst/>
            </c:spPr>
          </c:marker>
          <c:xVal>
            <c:numRef>
              <c:f>'Water Quality Profiles'!$D$3:$D$35</c:f>
              <c:numCache>
                <c:formatCode>General</c:formatCode>
                <c:ptCount val="33"/>
                <c:pt idx="0">
                  <c:v>14.56</c:v>
                </c:pt>
                <c:pt idx="1">
                  <c:v>14.49</c:v>
                </c:pt>
                <c:pt idx="2">
                  <c:v>14.4</c:v>
                </c:pt>
                <c:pt idx="3">
                  <c:v>14.36</c:v>
                </c:pt>
                <c:pt idx="4">
                  <c:v>14.35</c:v>
                </c:pt>
                <c:pt idx="5">
                  <c:v>14.31</c:v>
                </c:pt>
                <c:pt idx="6">
                  <c:v>14.27</c:v>
                </c:pt>
                <c:pt idx="7">
                  <c:v>14.22</c:v>
                </c:pt>
                <c:pt idx="8">
                  <c:v>14.2</c:v>
                </c:pt>
                <c:pt idx="9">
                  <c:v>14.19</c:v>
                </c:pt>
                <c:pt idx="10">
                  <c:v>13.86</c:v>
                </c:pt>
                <c:pt idx="11">
                  <c:v>10.44</c:v>
                </c:pt>
                <c:pt idx="12">
                  <c:v>8.58</c:v>
                </c:pt>
                <c:pt idx="13">
                  <c:v>7.65</c:v>
                </c:pt>
                <c:pt idx="14">
                  <c:v>7.01</c:v>
                </c:pt>
                <c:pt idx="15">
                  <c:v>6.59</c:v>
                </c:pt>
                <c:pt idx="16">
                  <c:v>6.16</c:v>
                </c:pt>
                <c:pt idx="17">
                  <c:v>6</c:v>
                </c:pt>
                <c:pt idx="18">
                  <c:v>5.84</c:v>
                </c:pt>
                <c:pt idx="19">
                  <c:v>5.73</c:v>
                </c:pt>
                <c:pt idx="20">
                  <c:v>5.68</c:v>
                </c:pt>
                <c:pt idx="21">
                  <c:v>5.62</c:v>
                </c:pt>
                <c:pt idx="22">
                  <c:v>5.57</c:v>
                </c:pt>
                <c:pt idx="23">
                  <c:v>5.47</c:v>
                </c:pt>
                <c:pt idx="24">
                  <c:v>5.44</c:v>
                </c:pt>
                <c:pt idx="25">
                  <c:v>5.41</c:v>
                </c:pt>
                <c:pt idx="26">
                  <c:v>5.38</c:v>
                </c:pt>
                <c:pt idx="27">
                  <c:v>5.34</c:v>
                </c:pt>
                <c:pt idx="28">
                  <c:v>5.32</c:v>
                </c:pt>
                <c:pt idx="29">
                  <c:v>5.31</c:v>
                </c:pt>
                <c:pt idx="30">
                  <c:v>5.3</c:v>
                </c:pt>
                <c:pt idx="31">
                  <c:v>5.28</c:v>
                </c:pt>
                <c:pt idx="32">
                  <c:v>5.27</c:v>
                </c:pt>
              </c:numCache>
            </c:numRef>
          </c:xVal>
          <c:yVal>
            <c:numRef>
              <c:f>'Water Quality Profiles'!$A$3:$A$35</c:f>
              <c:numCache>
                <c:formatCode>General</c:formatCode>
                <c:ptCount val="33"/>
                <c:pt idx="0">
                  <c:v>0.5</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31.5</c:v>
                </c:pt>
              </c:numCache>
            </c:numRef>
          </c:yVal>
          <c:smooth val="1"/>
          <c:extLst xmlns:c16r2="http://schemas.microsoft.com/office/drawing/2015/06/chart">
            <c:ext xmlns:c16="http://schemas.microsoft.com/office/drawing/2014/chart" uri="{C3380CC4-5D6E-409C-BE32-E72D297353CC}">
              <c16:uniqueId val="{00000001-5EDD-478A-9875-39565A2C3D6E}"/>
            </c:ext>
          </c:extLst>
        </c:ser>
        <c:dLbls>
          <c:showLegendKey val="0"/>
          <c:showVal val="0"/>
          <c:showCatName val="0"/>
          <c:showSerName val="0"/>
          <c:showPercent val="0"/>
          <c:showBubbleSize val="0"/>
        </c:dLbls>
        <c:axId val="38492416"/>
        <c:axId val="38527360"/>
      </c:scatterChart>
      <c:valAx>
        <c:axId val="38492416"/>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a:pPr>
            <a:endParaRPr lang="en-US"/>
          </a:p>
        </c:txPr>
        <c:crossAx val="38527360"/>
        <c:crosses val="autoZero"/>
        <c:crossBetween val="midCat"/>
      </c:valAx>
      <c:valAx>
        <c:axId val="3852736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sz="900"/>
            </a:pPr>
            <a:endParaRPr lang="en-US"/>
          </a:p>
        </c:txPr>
        <c:crossAx val="38492416"/>
        <c:crosses val="autoZero"/>
        <c:crossBetween val="midCat"/>
      </c:valAx>
    </c:plotArea>
    <c:legend>
      <c:legendPos val="b"/>
      <c:overlay val="0"/>
      <c:spPr>
        <a:noFill/>
        <a:ln>
          <a:noFill/>
        </a:ln>
        <a:effectLst/>
      </c:spPr>
      <c:txPr>
        <a:bodyPr rot="0" vert="horz"/>
        <a:lstStyle/>
        <a:p>
          <a:pPr>
            <a:defRPr sz="900"/>
          </a:pPr>
          <a:endParaRPr lang="en-US"/>
        </a:p>
      </c:txPr>
    </c:legend>
    <c:plotVisOnly val="1"/>
    <c:dispBlanksAs val="gap"/>
    <c:showDLblsOverMax val="0"/>
    <c:extLst xmlns:c16r2="http://schemas.microsoft.com/office/drawing/2015/06/chart"/>
  </c:chart>
  <c:txPr>
    <a:bodyPr/>
    <a:lstStyle/>
    <a:p>
      <a:pPr>
        <a:defRPr lang="en-US" sz="1000" b="0" i="0" u="none" strike="noStrike" kern="1200" baseline="0">
          <a:solidFill>
            <a:schemeClr val="tx1"/>
          </a:solidFill>
          <a:latin typeface="+mn-lt"/>
          <a:ea typeface="+mn-ea"/>
          <a:cs typeface="+mn-cs"/>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D17F5-6A11-4FAE-8267-759721774C77}" type="datetimeFigureOut">
              <a:rPr lang="en-US" smtClean="0"/>
              <a:pPr/>
              <a:t>11/14/2019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0CEC2C-5808-4B56-BE01-8C09DCAB6A51}" type="slidenum">
              <a:rPr lang="en-US" smtClean="0"/>
              <a:pPr/>
              <a:t>‹#›</a:t>
            </a:fld>
            <a:endParaRPr lang="en-US"/>
          </a:p>
        </p:txBody>
      </p:sp>
    </p:spTree>
    <p:extLst>
      <p:ext uri="{BB962C8B-B14F-4D97-AF65-F5344CB8AC3E}">
        <p14:creationId xmlns:p14="http://schemas.microsoft.com/office/powerpoint/2010/main" val="163172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Related project experience: review of managing shoreline development on inland lakes (MOECC), Oak Lake Water Quality Management Study</a:t>
            </a:r>
          </a:p>
        </p:txBody>
      </p:sp>
      <p:sp>
        <p:nvSpPr>
          <p:cNvPr id="4" name="Slide Number Placeholder 3"/>
          <p:cNvSpPr>
            <a:spLocks noGrp="1"/>
          </p:cNvSpPr>
          <p:nvPr>
            <p:ph type="sldNum" sz="quarter" idx="10"/>
          </p:nvPr>
        </p:nvSpPr>
        <p:spPr/>
        <p:txBody>
          <a:bodyPr/>
          <a:lstStyle/>
          <a:p>
            <a:fld id="{100CEC2C-5808-4B56-BE01-8C09DCAB6A51}" type="slidenum">
              <a:rPr lang="en-US" smtClean="0"/>
              <a:pPr/>
              <a:t>4</a:t>
            </a:fld>
            <a:endParaRPr lang="en-US"/>
          </a:p>
        </p:txBody>
      </p:sp>
    </p:spTree>
    <p:extLst>
      <p:ext uri="{BB962C8B-B14F-4D97-AF65-F5344CB8AC3E}">
        <p14:creationId xmlns:p14="http://schemas.microsoft.com/office/powerpoint/2010/main" val="351221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0CEC2C-5808-4B56-BE01-8C09DCAB6A51}" type="slidenum">
              <a:rPr lang="en-US" smtClean="0"/>
              <a:pPr/>
              <a:t>5</a:t>
            </a:fld>
            <a:endParaRPr lang="en-US"/>
          </a:p>
        </p:txBody>
      </p:sp>
    </p:spTree>
    <p:extLst>
      <p:ext uri="{BB962C8B-B14F-4D97-AF65-F5344CB8AC3E}">
        <p14:creationId xmlns:p14="http://schemas.microsoft.com/office/powerpoint/2010/main" val="239408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best to install logger? Ask residents if a buoy will be okay</a:t>
            </a:r>
          </a:p>
        </p:txBody>
      </p:sp>
      <p:sp>
        <p:nvSpPr>
          <p:cNvPr id="4" name="Slide Number Placeholder 3"/>
          <p:cNvSpPr>
            <a:spLocks noGrp="1"/>
          </p:cNvSpPr>
          <p:nvPr>
            <p:ph type="sldNum" sz="quarter" idx="10"/>
          </p:nvPr>
        </p:nvSpPr>
        <p:spPr/>
        <p:txBody>
          <a:bodyPr/>
          <a:lstStyle/>
          <a:p>
            <a:fld id="{100CEC2C-5808-4B56-BE01-8C09DCAB6A51}" type="slidenum">
              <a:rPr lang="en-US" smtClean="0"/>
              <a:pPr/>
              <a:t>14</a:t>
            </a:fld>
            <a:endParaRPr lang="en-US"/>
          </a:p>
        </p:txBody>
      </p:sp>
    </p:spTree>
    <p:extLst>
      <p:ext uri="{BB962C8B-B14F-4D97-AF65-F5344CB8AC3E}">
        <p14:creationId xmlns:p14="http://schemas.microsoft.com/office/powerpoint/2010/main" val="31066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a data collection exercise</a:t>
            </a:r>
          </a:p>
        </p:txBody>
      </p:sp>
      <p:sp>
        <p:nvSpPr>
          <p:cNvPr id="4" name="Slide Number Placeholder 3"/>
          <p:cNvSpPr>
            <a:spLocks noGrp="1"/>
          </p:cNvSpPr>
          <p:nvPr>
            <p:ph type="sldNum" sz="quarter" idx="10"/>
          </p:nvPr>
        </p:nvSpPr>
        <p:spPr/>
        <p:txBody>
          <a:bodyPr/>
          <a:lstStyle/>
          <a:p>
            <a:fld id="{100CEC2C-5808-4B56-BE01-8C09DCAB6A51}" type="slidenum">
              <a:rPr lang="en-US" smtClean="0"/>
              <a:pPr/>
              <a:t>20</a:t>
            </a:fld>
            <a:endParaRPr lang="en-US"/>
          </a:p>
        </p:txBody>
      </p:sp>
    </p:spTree>
    <p:extLst>
      <p:ext uri="{BB962C8B-B14F-4D97-AF65-F5344CB8AC3E}">
        <p14:creationId xmlns:p14="http://schemas.microsoft.com/office/powerpoint/2010/main" val="647358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B310A0-CB37-415E-A93F-DEEC1A3CEFA3}" type="datetime1">
              <a:rPr lang="en-US" smtClean="0"/>
              <a:pPr/>
              <a:t>11/14/2019</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CA"/>
              <a:t>egetg</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C5F3F19-7553-45BD-BD20-F73A7157A391}"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AD5C85-BC5D-4F62-84F7-07BDC31779AC}" type="datetime1">
              <a:rPr lang="en-US" smtClean="0"/>
              <a:pPr/>
              <a:t>11/14/2019</a:t>
            </a:fld>
            <a:endParaRPr lang="en-CA"/>
          </a:p>
        </p:txBody>
      </p:sp>
      <p:sp>
        <p:nvSpPr>
          <p:cNvPr id="5" name="Footer Placeholder 4"/>
          <p:cNvSpPr>
            <a:spLocks noGrp="1"/>
          </p:cNvSpPr>
          <p:nvPr>
            <p:ph type="ftr" sz="quarter" idx="11"/>
          </p:nvPr>
        </p:nvSpPr>
        <p:spPr/>
        <p:txBody>
          <a:bodyPr/>
          <a:lstStyle/>
          <a:p>
            <a:r>
              <a:rPr lang="en-CA"/>
              <a:t>egetg</a:t>
            </a:r>
          </a:p>
        </p:txBody>
      </p:sp>
      <p:sp>
        <p:nvSpPr>
          <p:cNvPr id="6" name="Slide Number Placeholder 5"/>
          <p:cNvSpPr>
            <a:spLocks noGrp="1"/>
          </p:cNvSpPr>
          <p:nvPr>
            <p:ph type="sldNum" sz="quarter" idx="12"/>
          </p:nvPr>
        </p:nvSpPr>
        <p:spPr/>
        <p:txBody>
          <a:bodyPr/>
          <a:lstStyle/>
          <a:p>
            <a:fld id="{2C5F3F19-7553-45BD-BD20-F73A7157A39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F26A46-E54B-4BBE-8386-041BA63A1A42}" type="datetime1">
              <a:rPr lang="en-US" smtClean="0"/>
              <a:pPr/>
              <a:t>11/14/2019</a:t>
            </a:fld>
            <a:endParaRPr lang="en-CA"/>
          </a:p>
        </p:txBody>
      </p:sp>
      <p:sp>
        <p:nvSpPr>
          <p:cNvPr id="5" name="Footer Placeholder 4"/>
          <p:cNvSpPr>
            <a:spLocks noGrp="1"/>
          </p:cNvSpPr>
          <p:nvPr>
            <p:ph type="ftr" sz="quarter" idx="11"/>
          </p:nvPr>
        </p:nvSpPr>
        <p:spPr/>
        <p:txBody>
          <a:bodyPr/>
          <a:lstStyle/>
          <a:p>
            <a:r>
              <a:rPr lang="en-CA"/>
              <a:t>egetg</a:t>
            </a:r>
          </a:p>
        </p:txBody>
      </p:sp>
      <p:sp>
        <p:nvSpPr>
          <p:cNvPr id="6" name="Slide Number Placeholder 5"/>
          <p:cNvSpPr>
            <a:spLocks noGrp="1"/>
          </p:cNvSpPr>
          <p:nvPr>
            <p:ph type="sldNum" sz="quarter" idx="12"/>
          </p:nvPr>
        </p:nvSpPr>
        <p:spPr/>
        <p:txBody>
          <a:bodyPr/>
          <a:lstStyle/>
          <a:p>
            <a:fld id="{2C5F3F19-7553-45BD-BD20-F73A7157A391}"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2C5F3F19-7553-45BD-BD20-F73A7157A391}" type="slidenum">
              <a:rPr lang="en-CA" smtClean="0"/>
              <a:pPr/>
              <a:t>‹#›</a:t>
            </a:fld>
            <a:endParaRPr lang="en-CA"/>
          </a:p>
        </p:txBody>
      </p:sp>
      <p:sp>
        <p:nvSpPr>
          <p:cNvPr id="7" name="Title 6"/>
          <p:cNvSpPr>
            <a:spLocks noGrp="1"/>
          </p:cNvSpPr>
          <p:nvPr>
            <p:ph type="title"/>
          </p:nvPr>
        </p:nvSpPr>
        <p:spPr/>
        <p:txBody>
          <a:bodyPr rtlCol="0"/>
          <a:lstStyle/>
          <a:p>
            <a:r>
              <a:rPr kumimoji="0" lang="en-US"/>
              <a:t>Click to edit Master title style</a:t>
            </a:r>
          </a:p>
        </p:txBody>
      </p:sp>
      <p:pic>
        <p:nvPicPr>
          <p:cNvPr id="8" name="Picture 7" descr="HESL small logo.png"/>
          <p:cNvPicPr>
            <a:picLocks noChangeAspect="1"/>
          </p:cNvPicPr>
          <p:nvPr userDrawn="1"/>
        </p:nvPicPr>
        <p:blipFill>
          <a:blip r:embed="rId2" cstate="print"/>
          <a:stretch>
            <a:fillRect/>
          </a:stretch>
        </p:blipFill>
        <p:spPr>
          <a:xfrm>
            <a:off x="7452320" y="6413029"/>
            <a:ext cx="1097189" cy="4449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6EF5FDB-18FC-40DF-A996-3091021187A7}" type="datetime1">
              <a:rPr lang="en-US" smtClean="0"/>
              <a:pPr/>
              <a:t>11/14/2019</a:t>
            </a:fld>
            <a:endParaRPr lang="en-CA"/>
          </a:p>
        </p:txBody>
      </p:sp>
      <p:sp>
        <p:nvSpPr>
          <p:cNvPr id="5" name="Footer Placeholder 4"/>
          <p:cNvSpPr>
            <a:spLocks noGrp="1"/>
          </p:cNvSpPr>
          <p:nvPr>
            <p:ph type="ftr" sz="quarter" idx="11"/>
          </p:nvPr>
        </p:nvSpPr>
        <p:spPr/>
        <p:txBody>
          <a:bodyPr/>
          <a:lstStyle/>
          <a:p>
            <a:r>
              <a:rPr lang="en-CA"/>
              <a:t>egetg</a:t>
            </a:r>
          </a:p>
        </p:txBody>
      </p:sp>
      <p:sp>
        <p:nvSpPr>
          <p:cNvPr id="6" name="Slide Number Placeholder 5"/>
          <p:cNvSpPr>
            <a:spLocks noGrp="1"/>
          </p:cNvSpPr>
          <p:nvPr>
            <p:ph type="sldNum" sz="quarter" idx="12"/>
          </p:nvPr>
        </p:nvSpPr>
        <p:spPr/>
        <p:txBody>
          <a:bodyPr/>
          <a:lstStyle/>
          <a:p>
            <a:fld id="{2C5F3F19-7553-45BD-BD20-F73A7157A391}"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2C5F3F19-7553-45BD-BD20-F73A7157A391}" type="slidenum">
              <a:rPr lang="en-CA" smtClean="0"/>
              <a:pPr/>
              <a:t>‹#›</a:t>
            </a:fld>
            <a:endParaRPr lang="en-CA"/>
          </a:p>
        </p:txBody>
      </p:sp>
      <p:sp>
        <p:nvSpPr>
          <p:cNvPr id="8" name="Title 7"/>
          <p:cNvSpPr>
            <a:spLocks noGrp="1"/>
          </p:cNvSpPr>
          <p:nvPr>
            <p:ph type="title"/>
          </p:nvPr>
        </p:nvSpPr>
        <p:spPr/>
        <p:txBody>
          <a:bodyPr rtlCol="0"/>
          <a:lstStyle/>
          <a:p>
            <a:r>
              <a:rPr kumimoji="0" lang="en-US"/>
              <a:t>Click to edit Master title style</a:t>
            </a:r>
          </a:p>
        </p:txBody>
      </p:sp>
      <p:pic>
        <p:nvPicPr>
          <p:cNvPr id="9" name="Picture 8" descr="HESL small logo.png"/>
          <p:cNvPicPr>
            <a:picLocks noChangeAspect="1"/>
          </p:cNvPicPr>
          <p:nvPr userDrawn="1"/>
        </p:nvPicPr>
        <p:blipFill>
          <a:blip r:embed="rId2" cstate="print"/>
          <a:stretch>
            <a:fillRect/>
          </a:stretch>
        </p:blipFill>
        <p:spPr>
          <a:xfrm>
            <a:off x="7380312" y="6413029"/>
            <a:ext cx="1097189" cy="444971"/>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BC1E580-F21C-4198-BACB-4BBF352E97DA}" type="datetime1">
              <a:rPr lang="en-US" smtClean="0"/>
              <a:pPr/>
              <a:t>11/14/2019</a:t>
            </a:fld>
            <a:endParaRPr lang="en-CA"/>
          </a:p>
        </p:txBody>
      </p:sp>
      <p:sp>
        <p:nvSpPr>
          <p:cNvPr id="8" name="Footer Placeholder 7"/>
          <p:cNvSpPr>
            <a:spLocks noGrp="1"/>
          </p:cNvSpPr>
          <p:nvPr>
            <p:ph type="ftr" sz="quarter" idx="11"/>
          </p:nvPr>
        </p:nvSpPr>
        <p:spPr/>
        <p:txBody>
          <a:bodyPr/>
          <a:lstStyle/>
          <a:p>
            <a:r>
              <a:rPr lang="en-CA"/>
              <a:t>egetg</a:t>
            </a:r>
          </a:p>
        </p:txBody>
      </p:sp>
      <p:sp>
        <p:nvSpPr>
          <p:cNvPr id="9" name="Slide Number Placeholder 8"/>
          <p:cNvSpPr>
            <a:spLocks noGrp="1"/>
          </p:cNvSpPr>
          <p:nvPr>
            <p:ph type="sldNum" sz="quarter" idx="12"/>
          </p:nvPr>
        </p:nvSpPr>
        <p:spPr/>
        <p:txBody>
          <a:bodyPr/>
          <a:lstStyle/>
          <a:p>
            <a:fld id="{2C5F3F19-7553-45BD-BD20-F73A7157A391}"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kumimoji="0" lang="en-US"/>
              <a:t>Click to edit Master title style</a:t>
            </a:r>
          </a:p>
        </p:txBody>
      </p:sp>
      <p:pic>
        <p:nvPicPr>
          <p:cNvPr id="7" name="Picture 6" descr="HESL small logo.png"/>
          <p:cNvPicPr>
            <a:picLocks noChangeAspect="1"/>
          </p:cNvPicPr>
          <p:nvPr userDrawn="1"/>
        </p:nvPicPr>
        <p:blipFill>
          <a:blip r:embed="rId2" cstate="print"/>
          <a:stretch>
            <a:fillRect/>
          </a:stretch>
        </p:blipFill>
        <p:spPr>
          <a:xfrm>
            <a:off x="7452320" y="6440413"/>
            <a:ext cx="1097189" cy="444971"/>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D3FEF-3A20-4424-8F62-B434E06F5860}" type="datetime1">
              <a:rPr lang="en-US" smtClean="0"/>
              <a:pPr/>
              <a:t>11/14/2019</a:t>
            </a:fld>
            <a:endParaRPr lang="en-CA"/>
          </a:p>
        </p:txBody>
      </p:sp>
      <p:sp>
        <p:nvSpPr>
          <p:cNvPr id="3" name="Footer Placeholder 2"/>
          <p:cNvSpPr>
            <a:spLocks noGrp="1"/>
          </p:cNvSpPr>
          <p:nvPr>
            <p:ph type="ftr" sz="quarter" idx="11"/>
          </p:nvPr>
        </p:nvSpPr>
        <p:spPr/>
        <p:txBody>
          <a:bodyPr/>
          <a:lstStyle/>
          <a:p>
            <a:r>
              <a:rPr lang="en-CA"/>
              <a:t>egetg</a:t>
            </a:r>
          </a:p>
        </p:txBody>
      </p:sp>
      <p:sp>
        <p:nvSpPr>
          <p:cNvPr id="4" name="Slide Number Placeholder 3"/>
          <p:cNvSpPr>
            <a:spLocks noGrp="1"/>
          </p:cNvSpPr>
          <p:nvPr>
            <p:ph type="sldNum" sz="quarter" idx="12"/>
          </p:nvPr>
        </p:nvSpPr>
        <p:spPr/>
        <p:txBody>
          <a:bodyPr/>
          <a:lstStyle/>
          <a:p>
            <a:fld id="{2C5F3F19-7553-45BD-BD20-F73A7157A39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2A3E21C-7FF4-4D62-830B-A79DE821C09F}" type="datetime1">
              <a:rPr lang="en-US" smtClean="0"/>
              <a:pPr/>
              <a:t>11/14/2019</a:t>
            </a:fld>
            <a:endParaRPr lang="en-CA"/>
          </a:p>
        </p:txBody>
      </p:sp>
      <p:sp>
        <p:nvSpPr>
          <p:cNvPr id="6" name="Footer Placeholder 5"/>
          <p:cNvSpPr>
            <a:spLocks noGrp="1"/>
          </p:cNvSpPr>
          <p:nvPr>
            <p:ph type="ftr" sz="quarter" idx="11"/>
          </p:nvPr>
        </p:nvSpPr>
        <p:spPr/>
        <p:txBody>
          <a:bodyPr/>
          <a:lstStyle/>
          <a:p>
            <a:r>
              <a:rPr lang="en-CA"/>
              <a:t>egetg</a:t>
            </a:r>
          </a:p>
        </p:txBody>
      </p:sp>
      <p:sp>
        <p:nvSpPr>
          <p:cNvPr id="7" name="Slide Number Placeholder 6"/>
          <p:cNvSpPr>
            <a:spLocks noGrp="1"/>
          </p:cNvSpPr>
          <p:nvPr>
            <p:ph type="sldNum" sz="quarter" idx="12"/>
          </p:nvPr>
        </p:nvSpPr>
        <p:spPr/>
        <p:txBody>
          <a:bodyPr/>
          <a:lstStyle/>
          <a:p>
            <a:fld id="{2C5F3F19-7553-45BD-BD20-F73A7157A391}"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D7EB5AA-7D14-4721-80E2-9C57F7DADCB2}" type="datetime1">
              <a:rPr lang="en-US" smtClean="0"/>
              <a:pPr/>
              <a:t>11/14/2019</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CA"/>
              <a:t>egetg</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C5F3F19-7553-45BD-BD20-F73A7157A391}"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A3B7786-554D-41D9-9C8B-568DF216BFC6}" type="datetime1">
              <a:rPr lang="en-US" smtClean="0"/>
              <a:pPr/>
              <a:t>11/14/2019</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CA"/>
              <a:t>egetg</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C5F3F19-7553-45BD-BD20-F73A7157A39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ngagemuskoka.ca/protecting-muskokas-vulnerable-lakes-causation-studies" TargetMode="External"/><Relationship Id="rId2" Type="http://schemas.openxmlformats.org/officeDocument/2006/relationships/hyperlink" Target="mailto:Emily.Crowder@muskoka.on.c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hyperlink" Target="https://www.engagemuskoka.ca/protecting-muskokas-vulnerable-lakes-causation-stud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SL Logo.png"/>
          <p:cNvPicPr>
            <a:picLocks noChangeAspect="1"/>
          </p:cNvPicPr>
          <p:nvPr/>
        </p:nvPicPr>
        <p:blipFill>
          <a:blip r:embed="rId2" cstate="print"/>
          <a:stretch>
            <a:fillRect/>
          </a:stretch>
        </p:blipFill>
        <p:spPr>
          <a:xfrm>
            <a:off x="571" y="-22"/>
            <a:ext cx="4785743" cy="1682710"/>
          </a:xfrm>
          <a:prstGeom prst="rect">
            <a:avLst/>
          </a:prstGeom>
        </p:spPr>
      </p:pic>
      <p:sp>
        <p:nvSpPr>
          <p:cNvPr id="2" name="Title 1"/>
          <p:cNvSpPr>
            <a:spLocks noGrp="1"/>
          </p:cNvSpPr>
          <p:nvPr>
            <p:ph type="ctrTitle"/>
          </p:nvPr>
        </p:nvSpPr>
        <p:spPr/>
        <p:txBody>
          <a:bodyPr>
            <a:noAutofit/>
          </a:bodyPr>
          <a:lstStyle/>
          <a:p>
            <a:r>
              <a:rPr lang="en-CA" sz="3600" dirty="0">
                <a:latin typeface="Arial" panose="020B0604020202020204" pitchFamily="34" charset="0"/>
                <a:cs typeface="Arial" panose="020B0604020202020204" pitchFamily="34" charset="0"/>
              </a:rPr>
              <a:t>Peninsula Lake Causation Study</a:t>
            </a:r>
          </a:p>
        </p:txBody>
      </p:sp>
      <p:sp>
        <p:nvSpPr>
          <p:cNvPr id="3" name="Subtitle 2"/>
          <p:cNvSpPr>
            <a:spLocks noGrp="1"/>
          </p:cNvSpPr>
          <p:nvPr>
            <p:ph type="subTitle" idx="1"/>
          </p:nvPr>
        </p:nvSpPr>
        <p:spPr/>
        <p:txBody>
          <a:bodyPr>
            <a:normAutofit/>
          </a:bodyPr>
          <a:lstStyle/>
          <a:p>
            <a:r>
              <a:rPr lang="en-CA" dirty="0"/>
              <a:t>Stakeholder Meeting </a:t>
            </a:r>
          </a:p>
          <a:p>
            <a:r>
              <a:rPr lang="en-CA" dirty="0"/>
              <a:t>November 8, 2019</a:t>
            </a:r>
          </a:p>
        </p:txBody>
      </p:sp>
      <p:sp>
        <p:nvSpPr>
          <p:cNvPr id="4" name="TextBox 3"/>
          <p:cNvSpPr txBox="1"/>
          <p:nvPr/>
        </p:nvSpPr>
        <p:spPr>
          <a:xfrm>
            <a:off x="215516" y="5805264"/>
            <a:ext cx="8712968" cy="646331"/>
          </a:xfrm>
          <a:prstGeom prst="rect">
            <a:avLst/>
          </a:prstGeom>
          <a:noFill/>
        </p:spPr>
        <p:txBody>
          <a:bodyPr wrap="square" rtlCol="0">
            <a:spAutoFit/>
          </a:bodyPr>
          <a:lstStyle/>
          <a:p>
            <a:r>
              <a:rPr lang="en-CA" dirty="0">
                <a:solidFill>
                  <a:schemeClr val="bg1"/>
                </a:solidFill>
              </a:rPr>
              <a:t>Kris Hadley, Neil Hutchinson (Hutchinson Environmental Sciences Ltd.) </a:t>
            </a:r>
          </a:p>
          <a:p>
            <a:r>
              <a:rPr lang="en-CA" dirty="0">
                <a:solidFill>
                  <a:schemeClr val="bg1"/>
                </a:solidFill>
              </a:rPr>
              <a:t>In collaboration with the District Municipality of Muskoka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8850B78-E9DE-48B2-A590-3B2ED17A06E1}"/>
              </a:ext>
            </a:extLst>
          </p:cNvPr>
          <p:cNvSpPr>
            <a:spLocks noGrp="1"/>
          </p:cNvSpPr>
          <p:nvPr>
            <p:ph idx="1"/>
          </p:nvPr>
        </p:nvSpPr>
        <p:spPr>
          <a:xfrm>
            <a:off x="161125" y="1268760"/>
            <a:ext cx="8229600" cy="849567"/>
          </a:xfrm>
        </p:spPr>
        <p:txBody>
          <a:bodyPr>
            <a:normAutofit lnSpcReduction="10000"/>
          </a:bodyPr>
          <a:lstStyle/>
          <a:p>
            <a:r>
              <a:rPr lang="en-CA" dirty="0"/>
              <a:t>Species is </a:t>
            </a:r>
            <a:r>
              <a:rPr lang="en-CA" i="1" dirty="0"/>
              <a:t>Gloeotrichia echinulata</a:t>
            </a:r>
          </a:p>
          <a:p>
            <a:pPr lvl="1"/>
            <a:r>
              <a:rPr lang="en-CA" dirty="0"/>
              <a:t>Also bloomed on Peninsula Lake in mid-1990s </a:t>
            </a:r>
          </a:p>
          <a:p>
            <a:endParaRPr lang="en-CA" i="1" dirty="0"/>
          </a:p>
        </p:txBody>
      </p:sp>
      <p:sp>
        <p:nvSpPr>
          <p:cNvPr id="3" name="Slide Number Placeholder 2">
            <a:extLst>
              <a:ext uri="{FF2B5EF4-FFF2-40B4-BE49-F238E27FC236}">
                <a16:creationId xmlns:a16="http://schemas.microsoft.com/office/drawing/2014/main" xmlns="" id="{E6F9698A-F00E-4380-95FE-735868954980}"/>
              </a:ext>
            </a:extLst>
          </p:cNvPr>
          <p:cNvSpPr>
            <a:spLocks noGrp="1"/>
          </p:cNvSpPr>
          <p:nvPr>
            <p:ph type="sldNum" sz="quarter" idx="12"/>
          </p:nvPr>
        </p:nvSpPr>
        <p:spPr/>
        <p:txBody>
          <a:bodyPr/>
          <a:lstStyle/>
          <a:p>
            <a:fld id="{2C5F3F19-7553-45BD-BD20-F73A7157A391}" type="slidenum">
              <a:rPr lang="en-CA" smtClean="0"/>
              <a:pPr/>
              <a:t>10</a:t>
            </a:fld>
            <a:endParaRPr lang="en-CA"/>
          </a:p>
        </p:txBody>
      </p:sp>
      <p:sp>
        <p:nvSpPr>
          <p:cNvPr id="4" name="Title 3">
            <a:extLst>
              <a:ext uri="{FF2B5EF4-FFF2-40B4-BE49-F238E27FC236}">
                <a16:creationId xmlns:a16="http://schemas.microsoft.com/office/drawing/2014/main" xmlns="" id="{ED186AEB-6227-4DC0-8DAC-2B0DA8158CC4}"/>
              </a:ext>
            </a:extLst>
          </p:cNvPr>
          <p:cNvSpPr>
            <a:spLocks noGrp="1"/>
          </p:cNvSpPr>
          <p:nvPr>
            <p:ph type="title"/>
          </p:nvPr>
        </p:nvSpPr>
        <p:spPr/>
        <p:txBody>
          <a:bodyPr/>
          <a:lstStyle/>
          <a:p>
            <a:r>
              <a:rPr lang="en-CA" dirty="0"/>
              <a:t>Peninsula Lake Algal Bloom </a:t>
            </a:r>
          </a:p>
        </p:txBody>
      </p:sp>
      <p:pic>
        <p:nvPicPr>
          <p:cNvPr id="6" name="Picture 5" descr="A view of a mountain&#10;&#10;Description automatically generated">
            <a:extLst>
              <a:ext uri="{FF2B5EF4-FFF2-40B4-BE49-F238E27FC236}">
                <a16:creationId xmlns:a16="http://schemas.microsoft.com/office/drawing/2014/main" xmlns="" id="{065F5DD3-E728-4B22-996E-4C2ED39C00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2224458"/>
            <a:ext cx="4008984" cy="1907958"/>
          </a:xfrm>
          <a:prstGeom prst="rect">
            <a:avLst/>
          </a:prstGeom>
        </p:spPr>
      </p:pic>
      <p:pic>
        <p:nvPicPr>
          <p:cNvPr id="8" name="Picture 7" descr="A picture containing animal, fireworks, rambutan&#10;&#10;Description automatically generated">
            <a:extLst>
              <a:ext uri="{FF2B5EF4-FFF2-40B4-BE49-F238E27FC236}">
                <a16:creationId xmlns:a16="http://schemas.microsoft.com/office/drawing/2014/main" xmlns="" id="{84C5AD01-551A-4D34-819A-53604D1C6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6186" y="4407466"/>
            <a:ext cx="2476846" cy="1864919"/>
          </a:xfrm>
          <a:prstGeom prst="rect">
            <a:avLst/>
          </a:prstGeom>
        </p:spPr>
      </p:pic>
      <p:sp>
        <p:nvSpPr>
          <p:cNvPr id="9" name="TextBox 8">
            <a:extLst>
              <a:ext uri="{FF2B5EF4-FFF2-40B4-BE49-F238E27FC236}">
                <a16:creationId xmlns:a16="http://schemas.microsoft.com/office/drawing/2014/main" xmlns="" id="{F6DDFA99-D6D8-4DE7-A501-E670C98A9A29}"/>
              </a:ext>
            </a:extLst>
          </p:cNvPr>
          <p:cNvSpPr txBox="1"/>
          <p:nvPr/>
        </p:nvSpPr>
        <p:spPr>
          <a:xfrm>
            <a:off x="8062131" y="6070981"/>
            <a:ext cx="950901" cy="230832"/>
          </a:xfrm>
          <a:prstGeom prst="rect">
            <a:avLst/>
          </a:prstGeom>
          <a:noFill/>
        </p:spPr>
        <p:txBody>
          <a:bodyPr wrap="none" rtlCol="0">
            <a:spAutoFit/>
          </a:bodyPr>
          <a:lstStyle/>
          <a:p>
            <a:r>
              <a:rPr lang="en-US" sz="900" dirty="0"/>
              <a:t>Wikipedia.org</a:t>
            </a:r>
          </a:p>
        </p:txBody>
      </p:sp>
      <p:sp>
        <p:nvSpPr>
          <p:cNvPr id="12" name="TextBox 11">
            <a:extLst>
              <a:ext uri="{FF2B5EF4-FFF2-40B4-BE49-F238E27FC236}">
                <a16:creationId xmlns:a16="http://schemas.microsoft.com/office/drawing/2014/main" xmlns="" id="{DBDF4C8B-E529-4925-AE03-8BA274C13A99}"/>
              </a:ext>
            </a:extLst>
          </p:cNvPr>
          <p:cNvSpPr txBox="1"/>
          <p:nvPr/>
        </p:nvSpPr>
        <p:spPr>
          <a:xfrm>
            <a:off x="8250368" y="3931686"/>
            <a:ext cx="793807" cy="215444"/>
          </a:xfrm>
          <a:prstGeom prst="rect">
            <a:avLst/>
          </a:prstGeom>
          <a:noFill/>
        </p:spPr>
        <p:txBody>
          <a:bodyPr wrap="none" rtlCol="0">
            <a:spAutoFit/>
          </a:bodyPr>
          <a:lstStyle/>
          <a:p>
            <a:r>
              <a:rPr lang="en-US" sz="800" dirty="0">
                <a:solidFill>
                  <a:schemeClr val="bg1"/>
                </a:solidFill>
              </a:rPr>
              <a:t>Brian Tapley</a:t>
            </a:r>
          </a:p>
        </p:txBody>
      </p:sp>
      <p:sp>
        <p:nvSpPr>
          <p:cNvPr id="13" name="Content Placeholder 1">
            <a:extLst>
              <a:ext uri="{FF2B5EF4-FFF2-40B4-BE49-F238E27FC236}">
                <a16:creationId xmlns:a16="http://schemas.microsoft.com/office/drawing/2014/main" xmlns="" id="{1ED5CEFB-486C-4456-AE1F-1E02E01572AF}"/>
              </a:ext>
            </a:extLst>
          </p:cNvPr>
          <p:cNvSpPr txBox="1">
            <a:spLocks/>
          </p:cNvSpPr>
          <p:nvPr/>
        </p:nvSpPr>
        <p:spPr>
          <a:xfrm>
            <a:off x="177471" y="2135790"/>
            <a:ext cx="4826577" cy="3669474"/>
          </a:xfrm>
          <a:prstGeom prst="rect">
            <a:avLst/>
          </a:prstGeom>
        </p:spPr>
        <p:txBody>
          <a:bodyPr vert="horz">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CA" dirty="0"/>
              <a:t>Complex life cycle summarized briefly as: </a:t>
            </a:r>
          </a:p>
          <a:p>
            <a:pPr lvl="1"/>
            <a:r>
              <a:rPr lang="en-CA" dirty="0"/>
              <a:t>1) germination on the sediment,</a:t>
            </a:r>
          </a:p>
          <a:p>
            <a:pPr lvl="1"/>
            <a:r>
              <a:rPr lang="en-CA" dirty="0"/>
              <a:t>2) growth on the sediment, </a:t>
            </a:r>
          </a:p>
          <a:p>
            <a:pPr lvl="1"/>
            <a:r>
              <a:rPr lang="en-CA" dirty="0"/>
              <a:t>3) gas vesicles formation and migration into the  water  column,</a:t>
            </a:r>
          </a:p>
          <a:p>
            <a:pPr lvl="1"/>
            <a:r>
              <a:rPr lang="en-CA" dirty="0"/>
              <a:t>4)  growth and division in the water column, </a:t>
            </a:r>
          </a:p>
          <a:p>
            <a:pPr lvl="1"/>
            <a:r>
              <a:rPr lang="en-CA" dirty="0"/>
              <a:t>5) formation of resting stages, called akinetes, </a:t>
            </a:r>
          </a:p>
          <a:p>
            <a:pPr lvl="1"/>
            <a:r>
              <a:rPr lang="en-CA" dirty="0"/>
              <a:t>6) sinking of akinetes out of the water column to the sediment, and</a:t>
            </a:r>
          </a:p>
          <a:p>
            <a:pPr lvl="1"/>
            <a:r>
              <a:rPr lang="en-CA" dirty="0"/>
              <a:t>7) resting and maturation of the akinetes on the sediment</a:t>
            </a:r>
            <a:endParaRPr lang="en-CA" i="1" dirty="0"/>
          </a:p>
        </p:txBody>
      </p:sp>
    </p:spTree>
    <p:extLst>
      <p:ext uri="{BB962C8B-B14F-4D97-AF65-F5344CB8AC3E}">
        <p14:creationId xmlns:p14="http://schemas.microsoft.com/office/powerpoint/2010/main" val="1466343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D845C60-C17B-4421-9370-0D8EA5DF7769}"/>
              </a:ext>
            </a:extLst>
          </p:cNvPr>
          <p:cNvSpPr>
            <a:spLocks noGrp="1"/>
          </p:cNvSpPr>
          <p:nvPr>
            <p:ph type="sldNum" sz="quarter" idx="12"/>
          </p:nvPr>
        </p:nvSpPr>
        <p:spPr/>
        <p:txBody>
          <a:bodyPr/>
          <a:lstStyle/>
          <a:p>
            <a:fld id="{2C5F3F19-7553-45BD-BD20-F73A7157A391}" type="slidenum">
              <a:rPr lang="en-CA" smtClean="0"/>
              <a:pPr/>
              <a:t>11</a:t>
            </a:fld>
            <a:endParaRPr lang="en-CA"/>
          </a:p>
        </p:txBody>
      </p:sp>
      <p:sp>
        <p:nvSpPr>
          <p:cNvPr id="4" name="Title 3">
            <a:extLst>
              <a:ext uri="{FF2B5EF4-FFF2-40B4-BE49-F238E27FC236}">
                <a16:creationId xmlns:a16="http://schemas.microsoft.com/office/drawing/2014/main" xmlns="" id="{359FD6A6-794E-4E06-8B00-3713A4885732}"/>
              </a:ext>
            </a:extLst>
          </p:cNvPr>
          <p:cNvSpPr>
            <a:spLocks noGrp="1"/>
          </p:cNvSpPr>
          <p:nvPr>
            <p:ph type="title"/>
          </p:nvPr>
        </p:nvSpPr>
        <p:spPr/>
        <p:txBody>
          <a:bodyPr/>
          <a:lstStyle/>
          <a:p>
            <a:r>
              <a:rPr lang="en-CA" dirty="0"/>
              <a:t>Historical Total Phosphorus</a:t>
            </a:r>
          </a:p>
        </p:txBody>
      </p:sp>
      <p:pic>
        <p:nvPicPr>
          <p:cNvPr id="5" name="Picture 4" descr="A group of people posing for the camera&#10;&#10;Description automatically generated">
            <a:extLst>
              <a:ext uri="{FF2B5EF4-FFF2-40B4-BE49-F238E27FC236}">
                <a16:creationId xmlns:a16="http://schemas.microsoft.com/office/drawing/2014/main" xmlns="" id="{FB134507-455F-4253-86F6-F939E44E4112}"/>
              </a:ext>
            </a:extLst>
          </p:cNvPr>
          <p:cNvPicPr>
            <a:picLocks noChangeAspect="1"/>
          </p:cNvPicPr>
          <p:nvPr/>
        </p:nvPicPr>
        <p:blipFill rotWithShape="1">
          <a:blip r:embed="rId2">
            <a:extLst>
              <a:ext uri="{28A0092B-C50C-407E-A947-70E740481C1C}">
                <a14:useLocalDpi xmlns:a14="http://schemas.microsoft.com/office/drawing/2010/main" val="0"/>
              </a:ext>
            </a:extLst>
          </a:blip>
          <a:srcRect t="6052"/>
          <a:stretch/>
        </p:blipFill>
        <p:spPr>
          <a:xfrm>
            <a:off x="971600" y="1417638"/>
            <a:ext cx="6954261" cy="4546495"/>
          </a:xfrm>
          <a:prstGeom prst="rect">
            <a:avLst/>
          </a:prstGeom>
        </p:spPr>
      </p:pic>
    </p:spTree>
    <p:extLst>
      <p:ext uri="{BB962C8B-B14F-4D97-AF65-F5344CB8AC3E}">
        <p14:creationId xmlns:p14="http://schemas.microsoft.com/office/powerpoint/2010/main" val="167097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A245A6A-1B59-480A-84E9-8C01081E72B7}"/>
              </a:ext>
            </a:extLst>
          </p:cNvPr>
          <p:cNvSpPr>
            <a:spLocks noGrp="1"/>
          </p:cNvSpPr>
          <p:nvPr>
            <p:ph idx="1"/>
          </p:nvPr>
        </p:nvSpPr>
        <p:spPr>
          <a:xfrm>
            <a:off x="457200" y="1268760"/>
            <a:ext cx="8229600" cy="4525963"/>
          </a:xfrm>
        </p:spPr>
        <p:txBody>
          <a:bodyPr>
            <a:normAutofit/>
          </a:bodyPr>
          <a:lstStyle/>
          <a:p>
            <a:r>
              <a:rPr lang="en-CA" dirty="0"/>
              <a:t>Goal: Establish oxygen status of the deep water and determine if internal loading is a factor in Peninsula Lake </a:t>
            </a:r>
          </a:p>
          <a:p>
            <a:r>
              <a:rPr lang="en-CA" dirty="0"/>
              <a:t>Water Quality Sampling</a:t>
            </a:r>
          </a:p>
          <a:p>
            <a:pPr lvl="1"/>
            <a:r>
              <a:rPr lang="en-CA" dirty="0"/>
              <a:t>Sampling Locations</a:t>
            </a:r>
          </a:p>
          <a:p>
            <a:pPr lvl="2"/>
            <a:r>
              <a:rPr lang="en-CA" dirty="0"/>
              <a:t>2 sampling locations on Peninsula Lake, deep spot in each basin</a:t>
            </a:r>
          </a:p>
          <a:p>
            <a:r>
              <a:rPr lang="en-CA" dirty="0"/>
              <a:t>Sampling frequency</a:t>
            </a:r>
          </a:p>
          <a:p>
            <a:pPr lvl="1"/>
            <a:r>
              <a:rPr lang="en-CA" dirty="0"/>
              <a:t>1 event: October 2019</a:t>
            </a:r>
          </a:p>
          <a:p>
            <a:pPr lvl="1"/>
            <a:endParaRPr lang="en-CA" dirty="0"/>
          </a:p>
        </p:txBody>
      </p:sp>
      <p:sp>
        <p:nvSpPr>
          <p:cNvPr id="3" name="Slide Number Placeholder 2">
            <a:extLst>
              <a:ext uri="{FF2B5EF4-FFF2-40B4-BE49-F238E27FC236}">
                <a16:creationId xmlns:a16="http://schemas.microsoft.com/office/drawing/2014/main" xmlns="" id="{B79D1C2D-F7D4-4E85-BDCF-9ABD5E73C110}"/>
              </a:ext>
            </a:extLst>
          </p:cNvPr>
          <p:cNvSpPr>
            <a:spLocks noGrp="1"/>
          </p:cNvSpPr>
          <p:nvPr>
            <p:ph type="sldNum" sz="quarter" idx="12"/>
          </p:nvPr>
        </p:nvSpPr>
        <p:spPr/>
        <p:txBody>
          <a:bodyPr/>
          <a:lstStyle/>
          <a:p>
            <a:fld id="{2C5F3F19-7553-45BD-BD20-F73A7157A391}" type="slidenum">
              <a:rPr lang="en-CA" smtClean="0"/>
              <a:pPr/>
              <a:t>12</a:t>
            </a:fld>
            <a:endParaRPr lang="en-CA"/>
          </a:p>
        </p:txBody>
      </p:sp>
      <p:sp>
        <p:nvSpPr>
          <p:cNvPr id="4" name="Title 3">
            <a:extLst>
              <a:ext uri="{FF2B5EF4-FFF2-40B4-BE49-F238E27FC236}">
                <a16:creationId xmlns:a16="http://schemas.microsoft.com/office/drawing/2014/main" xmlns="" id="{2DDC9089-EA5A-4316-9647-16F9FCAD6C33}"/>
              </a:ext>
            </a:extLst>
          </p:cNvPr>
          <p:cNvSpPr>
            <a:spLocks noGrp="1"/>
          </p:cNvSpPr>
          <p:nvPr>
            <p:ph type="title"/>
          </p:nvPr>
        </p:nvSpPr>
        <p:spPr/>
        <p:txBody>
          <a:bodyPr>
            <a:normAutofit/>
          </a:bodyPr>
          <a:lstStyle/>
          <a:p>
            <a:r>
              <a:rPr lang="en-CA" dirty="0"/>
              <a:t>Monitoring Plan</a:t>
            </a:r>
          </a:p>
        </p:txBody>
      </p:sp>
    </p:spTree>
    <p:extLst>
      <p:ext uri="{BB962C8B-B14F-4D97-AF65-F5344CB8AC3E}">
        <p14:creationId xmlns:p14="http://schemas.microsoft.com/office/powerpoint/2010/main" val="172378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D404CB32-49C4-49EC-9029-A2A38E883E29}"/>
              </a:ext>
            </a:extLst>
          </p:cNvPr>
          <p:cNvSpPr>
            <a:spLocks noGrp="1"/>
          </p:cNvSpPr>
          <p:nvPr>
            <p:ph type="sldNum" sz="quarter" idx="12"/>
          </p:nvPr>
        </p:nvSpPr>
        <p:spPr/>
        <p:txBody>
          <a:bodyPr/>
          <a:lstStyle/>
          <a:p>
            <a:fld id="{2C5F3F19-7553-45BD-BD20-F73A7157A391}" type="slidenum">
              <a:rPr lang="en-CA" smtClean="0"/>
              <a:pPr/>
              <a:t>13</a:t>
            </a:fld>
            <a:endParaRPr lang="en-CA"/>
          </a:p>
        </p:txBody>
      </p:sp>
      <p:pic>
        <p:nvPicPr>
          <p:cNvPr id="4" name="Picture 3">
            <a:extLst>
              <a:ext uri="{FF2B5EF4-FFF2-40B4-BE49-F238E27FC236}">
                <a16:creationId xmlns:a16="http://schemas.microsoft.com/office/drawing/2014/main" xmlns="" id="{C0B9EAB8-77E5-4F0F-90ED-084335BC6AC1}"/>
              </a:ext>
            </a:extLst>
          </p:cNvPr>
          <p:cNvPicPr>
            <a:picLocks noChangeAspect="1"/>
          </p:cNvPicPr>
          <p:nvPr/>
        </p:nvPicPr>
        <p:blipFill>
          <a:blip r:embed="rId2"/>
          <a:stretch>
            <a:fillRect/>
          </a:stretch>
        </p:blipFill>
        <p:spPr>
          <a:xfrm>
            <a:off x="795358" y="55587"/>
            <a:ext cx="7851914" cy="5949280"/>
          </a:xfrm>
          <a:prstGeom prst="rect">
            <a:avLst/>
          </a:prstGeom>
        </p:spPr>
      </p:pic>
      <p:sp>
        <p:nvSpPr>
          <p:cNvPr id="5" name="Oval 4">
            <a:extLst>
              <a:ext uri="{FF2B5EF4-FFF2-40B4-BE49-F238E27FC236}">
                <a16:creationId xmlns:a16="http://schemas.microsoft.com/office/drawing/2014/main" xmlns="" id="{C56A984E-6528-4E66-B4C8-C4F6FAD0A4EC}"/>
              </a:ext>
            </a:extLst>
          </p:cNvPr>
          <p:cNvSpPr/>
          <p:nvPr/>
        </p:nvSpPr>
        <p:spPr>
          <a:xfrm flipH="1">
            <a:off x="2195736" y="2780928"/>
            <a:ext cx="18000" cy="1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xmlns="" id="{14094FB3-A28F-432D-B74B-4CCA6B5D1738}"/>
              </a:ext>
            </a:extLst>
          </p:cNvPr>
          <p:cNvSpPr/>
          <p:nvPr/>
        </p:nvSpPr>
        <p:spPr>
          <a:xfrm flipH="1">
            <a:off x="5508104" y="4221088"/>
            <a:ext cx="18000" cy="1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xmlns="" id="{956C8A22-5C4B-4C81-81E8-4E433B22640E}"/>
              </a:ext>
            </a:extLst>
          </p:cNvPr>
          <p:cNvSpPr/>
          <p:nvPr/>
        </p:nvSpPr>
        <p:spPr>
          <a:xfrm flipH="1">
            <a:off x="6732240" y="4365104"/>
            <a:ext cx="18000" cy="1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xmlns="" id="{20AD2FB9-F698-40A9-9AD5-9E0FB09E8139}"/>
              </a:ext>
            </a:extLst>
          </p:cNvPr>
          <p:cNvSpPr/>
          <p:nvPr/>
        </p:nvSpPr>
        <p:spPr>
          <a:xfrm flipH="1">
            <a:off x="1403648" y="3284984"/>
            <a:ext cx="18000" cy="18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xmlns="" id="{15B0AFEA-8191-41D4-B6B7-8737FA85FCBF}"/>
              </a:ext>
            </a:extLst>
          </p:cNvPr>
          <p:cNvSpPr/>
          <p:nvPr/>
        </p:nvSpPr>
        <p:spPr>
          <a:xfrm flipH="1">
            <a:off x="2915816" y="2924944"/>
            <a:ext cx="18000" cy="18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xmlns="" id="{71B1F159-3259-4B9A-98B4-CC4FE16253F7}"/>
              </a:ext>
            </a:extLst>
          </p:cNvPr>
          <p:cNvSpPr/>
          <p:nvPr/>
        </p:nvSpPr>
        <p:spPr>
          <a:xfrm flipH="1">
            <a:off x="2160993" y="2060848"/>
            <a:ext cx="18000" cy="18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xmlns="" id="{7670833E-9CBA-40A6-A756-E497E46B6DCD}"/>
              </a:ext>
            </a:extLst>
          </p:cNvPr>
          <p:cNvSpPr/>
          <p:nvPr/>
        </p:nvSpPr>
        <p:spPr>
          <a:xfrm flipH="1">
            <a:off x="4067944" y="1700808"/>
            <a:ext cx="18000" cy="18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xmlns="" id="{0145C603-EDEB-4E79-A37E-5F8B1B525835}"/>
              </a:ext>
            </a:extLst>
          </p:cNvPr>
          <p:cNvSpPr/>
          <p:nvPr/>
        </p:nvSpPr>
        <p:spPr>
          <a:xfrm flipH="1">
            <a:off x="4427984" y="4509120"/>
            <a:ext cx="18000" cy="18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xmlns="" id="{3FBF4B0D-B43A-4264-BF28-AE66D26C5CD4}"/>
              </a:ext>
            </a:extLst>
          </p:cNvPr>
          <p:cNvSpPr/>
          <p:nvPr/>
        </p:nvSpPr>
        <p:spPr>
          <a:xfrm flipH="1">
            <a:off x="5724128" y="2492896"/>
            <a:ext cx="18000" cy="18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xmlns="" id="{D428880A-0CEE-451C-9F8B-AA0F6D649CD6}"/>
              </a:ext>
            </a:extLst>
          </p:cNvPr>
          <p:cNvSpPr/>
          <p:nvPr/>
        </p:nvSpPr>
        <p:spPr>
          <a:xfrm flipH="1">
            <a:off x="6876256" y="4725144"/>
            <a:ext cx="18000" cy="18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xmlns="" id="{194344E8-B351-49AD-ACCC-47FB5E9431EF}"/>
              </a:ext>
            </a:extLst>
          </p:cNvPr>
          <p:cNvSpPr/>
          <p:nvPr/>
        </p:nvSpPr>
        <p:spPr>
          <a:xfrm flipH="1">
            <a:off x="2843808" y="6093296"/>
            <a:ext cx="18000" cy="1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xmlns="" id="{382FD738-581E-440A-9B32-40D9763EE031}"/>
              </a:ext>
            </a:extLst>
          </p:cNvPr>
          <p:cNvSpPr txBox="1"/>
          <p:nvPr/>
        </p:nvSpPr>
        <p:spPr>
          <a:xfrm>
            <a:off x="2933816" y="5972796"/>
            <a:ext cx="1699504" cy="276999"/>
          </a:xfrm>
          <a:prstGeom prst="rect">
            <a:avLst/>
          </a:prstGeom>
          <a:noFill/>
        </p:spPr>
        <p:txBody>
          <a:bodyPr wrap="none" rtlCol="0">
            <a:spAutoFit/>
          </a:bodyPr>
          <a:lstStyle/>
          <a:p>
            <a:r>
              <a:rPr lang="en-US" sz="1200" dirty="0"/>
              <a:t>DMM and HESL Sites</a:t>
            </a:r>
          </a:p>
        </p:txBody>
      </p:sp>
      <p:sp>
        <p:nvSpPr>
          <p:cNvPr id="16" name="Oval 15">
            <a:extLst>
              <a:ext uri="{FF2B5EF4-FFF2-40B4-BE49-F238E27FC236}">
                <a16:creationId xmlns:a16="http://schemas.microsoft.com/office/drawing/2014/main" xmlns="" id="{C724F331-E13D-437A-932D-BABDD06C9324}"/>
              </a:ext>
            </a:extLst>
          </p:cNvPr>
          <p:cNvSpPr/>
          <p:nvPr/>
        </p:nvSpPr>
        <p:spPr>
          <a:xfrm flipH="1">
            <a:off x="4703600" y="6093296"/>
            <a:ext cx="18000" cy="18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xmlns="" id="{F297221A-58BF-4477-8DEA-352AD6D1F171}"/>
              </a:ext>
            </a:extLst>
          </p:cNvPr>
          <p:cNvSpPr txBox="1"/>
          <p:nvPr/>
        </p:nvSpPr>
        <p:spPr>
          <a:xfrm>
            <a:off x="4793608" y="5972796"/>
            <a:ext cx="1534394" cy="276999"/>
          </a:xfrm>
          <a:prstGeom prst="rect">
            <a:avLst/>
          </a:prstGeom>
          <a:noFill/>
        </p:spPr>
        <p:txBody>
          <a:bodyPr wrap="none" rtlCol="0">
            <a:spAutoFit/>
          </a:bodyPr>
          <a:lstStyle/>
          <a:p>
            <a:r>
              <a:rPr lang="en-US" sz="1200" dirty="0"/>
              <a:t>U Waterloo (2012)</a:t>
            </a:r>
          </a:p>
        </p:txBody>
      </p:sp>
      <p:sp>
        <p:nvSpPr>
          <p:cNvPr id="18" name="Oval 17">
            <a:extLst>
              <a:ext uri="{FF2B5EF4-FFF2-40B4-BE49-F238E27FC236}">
                <a16:creationId xmlns:a16="http://schemas.microsoft.com/office/drawing/2014/main" xmlns="" id="{A6355256-708E-4522-B58C-0CBBCDB04781}"/>
              </a:ext>
            </a:extLst>
          </p:cNvPr>
          <p:cNvSpPr/>
          <p:nvPr/>
        </p:nvSpPr>
        <p:spPr>
          <a:xfrm flipH="1">
            <a:off x="6351018" y="6093296"/>
            <a:ext cx="18000" cy="1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xmlns="" id="{AEEC3AEA-6B20-4BCD-9278-4C2F1002B168}"/>
              </a:ext>
            </a:extLst>
          </p:cNvPr>
          <p:cNvSpPr txBox="1"/>
          <p:nvPr/>
        </p:nvSpPr>
        <p:spPr>
          <a:xfrm>
            <a:off x="6441026" y="5972796"/>
            <a:ext cx="436338" cy="276999"/>
          </a:xfrm>
          <a:prstGeom prst="rect">
            <a:avLst/>
          </a:prstGeom>
          <a:noFill/>
        </p:spPr>
        <p:txBody>
          <a:bodyPr wrap="none" rtlCol="0">
            <a:spAutoFit/>
          </a:bodyPr>
          <a:lstStyle/>
          <a:p>
            <a:r>
              <a:rPr lang="en-US" sz="1200" dirty="0"/>
              <a:t>LPP</a:t>
            </a:r>
          </a:p>
        </p:txBody>
      </p:sp>
    </p:spTree>
    <p:extLst>
      <p:ext uri="{BB962C8B-B14F-4D97-AF65-F5344CB8AC3E}">
        <p14:creationId xmlns:p14="http://schemas.microsoft.com/office/powerpoint/2010/main" val="3338835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496388A-A31B-44DB-A211-14448C3BAD29}"/>
              </a:ext>
            </a:extLst>
          </p:cNvPr>
          <p:cNvSpPr>
            <a:spLocks noGrp="1"/>
          </p:cNvSpPr>
          <p:nvPr>
            <p:ph idx="1"/>
          </p:nvPr>
        </p:nvSpPr>
        <p:spPr>
          <a:xfrm>
            <a:off x="457200" y="1268760"/>
            <a:ext cx="8229600" cy="4525963"/>
          </a:xfrm>
        </p:spPr>
        <p:txBody>
          <a:bodyPr>
            <a:normAutofit/>
          </a:bodyPr>
          <a:lstStyle/>
          <a:p>
            <a:r>
              <a:rPr lang="en-CA" dirty="0"/>
              <a:t>Water Quality Parameters</a:t>
            </a:r>
          </a:p>
          <a:p>
            <a:pPr lvl="1"/>
            <a:r>
              <a:rPr lang="en-CA" dirty="0"/>
              <a:t>General chemistry, nutrients and metals</a:t>
            </a:r>
          </a:p>
          <a:p>
            <a:pPr lvl="1"/>
            <a:r>
              <a:rPr lang="en-CA" dirty="0"/>
              <a:t>Phosphorus and iron from bottom waters if dissolved oxygen is low</a:t>
            </a:r>
          </a:p>
          <a:p>
            <a:pPr lvl="1"/>
            <a:r>
              <a:rPr lang="en-CA" dirty="0"/>
              <a:t>Field measurements of pH, conductivity, temperature and dissolved oxygen</a:t>
            </a:r>
          </a:p>
        </p:txBody>
      </p:sp>
      <p:sp>
        <p:nvSpPr>
          <p:cNvPr id="3" name="Slide Number Placeholder 2">
            <a:extLst>
              <a:ext uri="{FF2B5EF4-FFF2-40B4-BE49-F238E27FC236}">
                <a16:creationId xmlns:a16="http://schemas.microsoft.com/office/drawing/2014/main" xmlns="" id="{28EE75E0-D76E-459D-87E6-EDF9586C284D}"/>
              </a:ext>
            </a:extLst>
          </p:cNvPr>
          <p:cNvSpPr>
            <a:spLocks noGrp="1"/>
          </p:cNvSpPr>
          <p:nvPr>
            <p:ph type="sldNum" sz="quarter" idx="12"/>
          </p:nvPr>
        </p:nvSpPr>
        <p:spPr/>
        <p:txBody>
          <a:bodyPr/>
          <a:lstStyle/>
          <a:p>
            <a:fld id="{2C5F3F19-7553-45BD-BD20-F73A7157A391}" type="slidenum">
              <a:rPr lang="en-CA" smtClean="0"/>
              <a:pPr/>
              <a:t>14</a:t>
            </a:fld>
            <a:endParaRPr lang="en-CA"/>
          </a:p>
        </p:txBody>
      </p:sp>
      <p:sp>
        <p:nvSpPr>
          <p:cNvPr id="4" name="Title 3">
            <a:extLst>
              <a:ext uri="{FF2B5EF4-FFF2-40B4-BE49-F238E27FC236}">
                <a16:creationId xmlns:a16="http://schemas.microsoft.com/office/drawing/2014/main" xmlns="" id="{6F0ECA0D-16B6-455A-807D-C3820F70D28F}"/>
              </a:ext>
            </a:extLst>
          </p:cNvPr>
          <p:cNvSpPr>
            <a:spLocks noGrp="1"/>
          </p:cNvSpPr>
          <p:nvPr>
            <p:ph type="title"/>
          </p:nvPr>
        </p:nvSpPr>
        <p:spPr/>
        <p:txBody>
          <a:bodyPr/>
          <a:lstStyle/>
          <a:p>
            <a:r>
              <a:rPr lang="en-CA" dirty="0"/>
              <a:t>Monitoring Plan</a:t>
            </a:r>
          </a:p>
        </p:txBody>
      </p:sp>
    </p:spTree>
    <p:extLst>
      <p:ext uri="{BB962C8B-B14F-4D97-AF65-F5344CB8AC3E}">
        <p14:creationId xmlns:p14="http://schemas.microsoft.com/office/powerpoint/2010/main" val="430087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D845C60-C17B-4421-9370-0D8EA5DF7769}"/>
              </a:ext>
            </a:extLst>
          </p:cNvPr>
          <p:cNvSpPr>
            <a:spLocks noGrp="1"/>
          </p:cNvSpPr>
          <p:nvPr>
            <p:ph type="sldNum" sz="quarter" idx="12"/>
          </p:nvPr>
        </p:nvSpPr>
        <p:spPr/>
        <p:txBody>
          <a:bodyPr/>
          <a:lstStyle/>
          <a:p>
            <a:fld id="{2C5F3F19-7553-45BD-BD20-F73A7157A391}" type="slidenum">
              <a:rPr lang="en-CA" smtClean="0"/>
              <a:pPr/>
              <a:t>15</a:t>
            </a:fld>
            <a:endParaRPr lang="en-CA"/>
          </a:p>
        </p:txBody>
      </p:sp>
      <p:sp>
        <p:nvSpPr>
          <p:cNvPr id="4" name="Title 3">
            <a:extLst>
              <a:ext uri="{FF2B5EF4-FFF2-40B4-BE49-F238E27FC236}">
                <a16:creationId xmlns:a16="http://schemas.microsoft.com/office/drawing/2014/main" xmlns="" id="{359FD6A6-794E-4E06-8B00-3713A4885732}"/>
              </a:ext>
            </a:extLst>
          </p:cNvPr>
          <p:cNvSpPr>
            <a:spLocks noGrp="1"/>
          </p:cNvSpPr>
          <p:nvPr>
            <p:ph type="title"/>
          </p:nvPr>
        </p:nvSpPr>
        <p:spPr/>
        <p:txBody>
          <a:bodyPr>
            <a:normAutofit fontScale="90000"/>
          </a:bodyPr>
          <a:lstStyle/>
          <a:p>
            <a:r>
              <a:rPr lang="en-CA" dirty="0"/>
              <a:t>Dissolved Oxygen Profiles – DMM </a:t>
            </a:r>
          </a:p>
        </p:txBody>
      </p:sp>
      <p:pic>
        <p:nvPicPr>
          <p:cNvPr id="2" name="Picture 1">
            <a:extLst>
              <a:ext uri="{FF2B5EF4-FFF2-40B4-BE49-F238E27FC236}">
                <a16:creationId xmlns:a16="http://schemas.microsoft.com/office/drawing/2014/main" xmlns="" id="{EEAC2041-C5D2-4CCA-B739-C32B2E06A923}"/>
              </a:ext>
            </a:extLst>
          </p:cNvPr>
          <p:cNvPicPr>
            <a:picLocks noChangeAspect="1"/>
          </p:cNvPicPr>
          <p:nvPr/>
        </p:nvPicPr>
        <p:blipFill>
          <a:blip r:embed="rId2"/>
          <a:stretch>
            <a:fillRect/>
          </a:stretch>
        </p:blipFill>
        <p:spPr>
          <a:xfrm>
            <a:off x="451565" y="1637954"/>
            <a:ext cx="4446617" cy="3159198"/>
          </a:xfrm>
          <a:prstGeom prst="rect">
            <a:avLst/>
          </a:prstGeom>
        </p:spPr>
      </p:pic>
      <p:sp>
        <p:nvSpPr>
          <p:cNvPr id="5" name="TextBox 4">
            <a:extLst>
              <a:ext uri="{FF2B5EF4-FFF2-40B4-BE49-F238E27FC236}">
                <a16:creationId xmlns:a16="http://schemas.microsoft.com/office/drawing/2014/main" xmlns="" id="{7ACD9478-72FC-4CCD-BB6F-3C840A668124}"/>
              </a:ext>
            </a:extLst>
          </p:cNvPr>
          <p:cNvSpPr txBox="1"/>
          <p:nvPr/>
        </p:nvSpPr>
        <p:spPr>
          <a:xfrm>
            <a:off x="1027630" y="1431408"/>
            <a:ext cx="2574744" cy="369332"/>
          </a:xfrm>
          <a:prstGeom prst="rect">
            <a:avLst/>
          </a:prstGeom>
          <a:noFill/>
        </p:spPr>
        <p:txBody>
          <a:bodyPr wrap="none" rtlCol="0">
            <a:spAutoFit/>
          </a:bodyPr>
          <a:lstStyle/>
          <a:p>
            <a:r>
              <a:rPr lang="en-CA" dirty="0"/>
              <a:t>Peninsula Lake - East</a:t>
            </a:r>
          </a:p>
        </p:txBody>
      </p:sp>
      <p:pic>
        <p:nvPicPr>
          <p:cNvPr id="6" name="Picture 5">
            <a:extLst>
              <a:ext uri="{FF2B5EF4-FFF2-40B4-BE49-F238E27FC236}">
                <a16:creationId xmlns:a16="http://schemas.microsoft.com/office/drawing/2014/main" xmlns="" id="{8161F084-B8CE-4D81-BBAE-FE5D557B79C0}"/>
              </a:ext>
            </a:extLst>
          </p:cNvPr>
          <p:cNvPicPr>
            <a:picLocks noChangeAspect="1"/>
          </p:cNvPicPr>
          <p:nvPr/>
        </p:nvPicPr>
        <p:blipFill>
          <a:blip r:embed="rId3"/>
          <a:stretch>
            <a:fillRect/>
          </a:stretch>
        </p:blipFill>
        <p:spPr>
          <a:xfrm>
            <a:off x="4674866" y="1754924"/>
            <a:ext cx="4145486" cy="2970219"/>
          </a:xfrm>
          <a:prstGeom prst="rect">
            <a:avLst/>
          </a:prstGeom>
        </p:spPr>
      </p:pic>
      <p:sp>
        <p:nvSpPr>
          <p:cNvPr id="7" name="TextBox 6">
            <a:extLst>
              <a:ext uri="{FF2B5EF4-FFF2-40B4-BE49-F238E27FC236}">
                <a16:creationId xmlns:a16="http://schemas.microsoft.com/office/drawing/2014/main" xmlns="" id="{9E12C506-0592-450D-B631-057004C60634}"/>
              </a:ext>
            </a:extLst>
          </p:cNvPr>
          <p:cNvSpPr txBox="1"/>
          <p:nvPr/>
        </p:nvSpPr>
        <p:spPr>
          <a:xfrm>
            <a:off x="4963223" y="1440712"/>
            <a:ext cx="2646878" cy="369332"/>
          </a:xfrm>
          <a:prstGeom prst="rect">
            <a:avLst/>
          </a:prstGeom>
          <a:noFill/>
        </p:spPr>
        <p:txBody>
          <a:bodyPr wrap="none" rtlCol="0">
            <a:spAutoFit/>
          </a:bodyPr>
          <a:lstStyle/>
          <a:p>
            <a:r>
              <a:rPr lang="en-CA" dirty="0"/>
              <a:t>Peninsula Lake - West</a:t>
            </a:r>
          </a:p>
        </p:txBody>
      </p:sp>
    </p:spTree>
    <p:extLst>
      <p:ext uri="{BB962C8B-B14F-4D97-AF65-F5344CB8AC3E}">
        <p14:creationId xmlns:p14="http://schemas.microsoft.com/office/powerpoint/2010/main" val="404194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F2E6DA2-E790-43F6-ACBA-68851771CD6C}"/>
              </a:ext>
            </a:extLst>
          </p:cNvPr>
          <p:cNvSpPr>
            <a:spLocks noGrp="1"/>
          </p:cNvSpPr>
          <p:nvPr>
            <p:ph type="sldNum" sz="quarter" idx="12"/>
          </p:nvPr>
        </p:nvSpPr>
        <p:spPr/>
        <p:txBody>
          <a:bodyPr/>
          <a:lstStyle/>
          <a:p>
            <a:fld id="{2C5F3F19-7553-45BD-BD20-F73A7157A391}" type="slidenum">
              <a:rPr lang="en-CA" smtClean="0"/>
              <a:pPr/>
              <a:t>16</a:t>
            </a:fld>
            <a:endParaRPr lang="en-CA"/>
          </a:p>
        </p:txBody>
      </p:sp>
      <p:sp>
        <p:nvSpPr>
          <p:cNvPr id="4" name="Title 3">
            <a:extLst>
              <a:ext uri="{FF2B5EF4-FFF2-40B4-BE49-F238E27FC236}">
                <a16:creationId xmlns:a16="http://schemas.microsoft.com/office/drawing/2014/main" xmlns="" id="{30CB2157-079D-494C-B126-F8EFDD803E65}"/>
              </a:ext>
            </a:extLst>
          </p:cNvPr>
          <p:cNvSpPr>
            <a:spLocks noGrp="1"/>
          </p:cNvSpPr>
          <p:nvPr>
            <p:ph type="title"/>
          </p:nvPr>
        </p:nvSpPr>
        <p:spPr/>
        <p:txBody>
          <a:bodyPr/>
          <a:lstStyle/>
          <a:p>
            <a:r>
              <a:rPr lang="en-CA" dirty="0"/>
              <a:t>Dissolved Oxygen – Fall 2019</a:t>
            </a:r>
          </a:p>
        </p:txBody>
      </p:sp>
      <p:sp>
        <p:nvSpPr>
          <p:cNvPr id="5" name="TextBox 4">
            <a:extLst>
              <a:ext uri="{FF2B5EF4-FFF2-40B4-BE49-F238E27FC236}">
                <a16:creationId xmlns:a16="http://schemas.microsoft.com/office/drawing/2014/main" xmlns="" id="{54B4C501-C98A-46A0-868B-B43927D0972A}"/>
              </a:ext>
            </a:extLst>
          </p:cNvPr>
          <p:cNvSpPr txBox="1"/>
          <p:nvPr/>
        </p:nvSpPr>
        <p:spPr>
          <a:xfrm>
            <a:off x="1027630" y="1431408"/>
            <a:ext cx="2574744" cy="369332"/>
          </a:xfrm>
          <a:prstGeom prst="rect">
            <a:avLst/>
          </a:prstGeom>
          <a:noFill/>
        </p:spPr>
        <p:txBody>
          <a:bodyPr wrap="none" rtlCol="0">
            <a:spAutoFit/>
          </a:bodyPr>
          <a:lstStyle/>
          <a:p>
            <a:r>
              <a:rPr lang="en-CA" dirty="0"/>
              <a:t>Peninsula Lake - East</a:t>
            </a:r>
          </a:p>
        </p:txBody>
      </p:sp>
      <p:sp>
        <p:nvSpPr>
          <p:cNvPr id="6" name="TextBox 5">
            <a:extLst>
              <a:ext uri="{FF2B5EF4-FFF2-40B4-BE49-F238E27FC236}">
                <a16:creationId xmlns:a16="http://schemas.microsoft.com/office/drawing/2014/main" xmlns="" id="{B0FEF18A-46AB-4A49-A05A-5FC262063C35}"/>
              </a:ext>
            </a:extLst>
          </p:cNvPr>
          <p:cNvSpPr txBox="1"/>
          <p:nvPr/>
        </p:nvSpPr>
        <p:spPr>
          <a:xfrm>
            <a:off x="4963223" y="1440712"/>
            <a:ext cx="2646878" cy="369332"/>
          </a:xfrm>
          <a:prstGeom prst="rect">
            <a:avLst/>
          </a:prstGeom>
          <a:noFill/>
        </p:spPr>
        <p:txBody>
          <a:bodyPr wrap="none" rtlCol="0">
            <a:spAutoFit/>
          </a:bodyPr>
          <a:lstStyle/>
          <a:p>
            <a:r>
              <a:rPr lang="en-CA" dirty="0"/>
              <a:t>Peninsula Lake - West</a:t>
            </a:r>
          </a:p>
        </p:txBody>
      </p:sp>
      <p:graphicFrame>
        <p:nvGraphicFramePr>
          <p:cNvPr id="10" name="Chart 9">
            <a:extLst>
              <a:ext uri="{FF2B5EF4-FFF2-40B4-BE49-F238E27FC236}">
                <a16:creationId xmlns:a16="http://schemas.microsoft.com/office/drawing/2014/main" xmlns="" id="{04A34CDF-BC86-4414-AD80-4DA499EA60F9}"/>
              </a:ext>
            </a:extLst>
          </p:cNvPr>
          <p:cNvGraphicFramePr>
            <a:graphicFrameLocks/>
          </p:cNvGraphicFramePr>
          <p:nvPr>
            <p:extLst>
              <p:ext uri="{D42A27DB-BD31-4B8C-83A1-F6EECF244321}">
                <p14:modId xmlns:p14="http://schemas.microsoft.com/office/powerpoint/2010/main" val="692146550"/>
              </p:ext>
            </p:extLst>
          </p:nvPr>
        </p:nvGraphicFramePr>
        <p:xfrm>
          <a:off x="528039" y="1810044"/>
          <a:ext cx="3754760" cy="36165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xmlns="" id="{9AE3CD25-9257-4951-813C-774A86E366B8}"/>
              </a:ext>
            </a:extLst>
          </p:cNvPr>
          <p:cNvGraphicFramePr>
            <a:graphicFrameLocks/>
          </p:cNvGraphicFramePr>
          <p:nvPr>
            <p:extLst>
              <p:ext uri="{D42A27DB-BD31-4B8C-83A1-F6EECF244321}">
                <p14:modId xmlns:p14="http://schemas.microsoft.com/office/powerpoint/2010/main" val="162449948"/>
              </p:ext>
            </p:extLst>
          </p:nvPr>
        </p:nvGraphicFramePr>
        <p:xfrm>
          <a:off x="4427984" y="1702595"/>
          <a:ext cx="3991622" cy="3725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166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8849CDE-F255-485B-BA9A-C8EB2870F2A5}"/>
              </a:ext>
            </a:extLst>
          </p:cNvPr>
          <p:cNvSpPr>
            <a:spLocks noGrp="1"/>
          </p:cNvSpPr>
          <p:nvPr>
            <p:ph idx="1"/>
          </p:nvPr>
        </p:nvSpPr>
        <p:spPr/>
        <p:txBody>
          <a:bodyPr>
            <a:normAutofit/>
          </a:bodyPr>
          <a:lstStyle/>
          <a:p>
            <a:r>
              <a:rPr lang="en-CA" dirty="0"/>
              <a:t>Export coefficient modelling</a:t>
            </a:r>
          </a:p>
          <a:p>
            <a:r>
              <a:rPr lang="en-CA" dirty="0"/>
              <a:t>Quantify nutrient loading from internal (sediments) and external sources (overland runoff, septic systems, precipitation)</a:t>
            </a:r>
          </a:p>
        </p:txBody>
      </p:sp>
      <p:sp>
        <p:nvSpPr>
          <p:cNvPr id="3" name="Slide Number Placeholder 2">
            <a:extLst>
              <a:ext uri="{FF2B5EF4-FFF2-40B4-BE49-F238E27FC236}">
                <a16:creationId xmlns:a16="http://schemas.microsoft.com/office/drawing/2014/main" xmlns="" id="{B381E13E-235B-4591-AF1C-A326DB5D5439}"/>
              </a:ext>
            </a:extLst>
          </p:cNvPr>
          <p:cNvSpPr>
            <a:spLocks noGrp="1"/>
          </p:cNvSpPr>
          <p:nvPr>
            <p:ph type="sldNum" sz="quarter" idx="12"/>
          </p:nvPr>
        </p:nvSpPr>
        <p:spPr/>
        <p:txBody>
          <a:bodyPr/>
          <a:lstStyle/>
          <a:p>
            <a:fld id="{2C5F3F19-7553-45BD-BD20-F73A7157A391}" type="slidenum">
              <a:rPr lang="en-CA" smtClean="0"/>
              <a:pPr/>
              <a:t>17</a:t>
            </a:fld>
            <a:endParaRPr lang="en-CA"/>
          </a:p>
        </p:txBody>
      </p:sp>
      <p:sp>
        <p:nvSpPr>
          <p:cNvPr id="4" name="Title 3">
            <a:extLst>
              <a:ext uri="{FF2B5EF4-FFF2-40B4-BE49-F238E27FC236}">
                <a16:creationId xmlns:a16="http://schemas.microsoft.com/office/drawing/2014/main" xmlns="" id="{FC688E43-877F-4A62-B9CD-E1726E8066F8}"/>
              </a:ext>
            </a:extLst>
          </p:cNvPr>
          <p:cNvSpPr>
            <a:spLocks noGrp="1"/>
          </p:cNvSpPr>
          <p:nvPr>
            <p:ph type="title"/>
          </p:nvPr>
        </p:nvSpPr>
        <p:spPr/>
        <p:txBody>
          <a:bodyPr/>
          <a:lstStyle/>
          <a:p>
            <a:r>
              <a:rPr lang="en-CA" dirty="0"/>
              <a:t>Phosphorus Budget</a:t>
            </a:r>
          </a:p>
        </p:txBody>
      </p:sp>
    </p:spTree>
    <p:extLst>
      <p:ext uri="{BB962C8B-B14F-4D97-AF65-F5344CB8AC3E}">
        <p14:creationId xmlns:p14="http://schemas.microsoft.com/office/powerpoint/2010/main" val="184689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79A4671-3968-450C-B881-C36F081A79F3}"/>
              </a:ext>
            </a:extLst>
          </p:cNvPr>
          <p:cNvSpPr>
            <a:spLocks noGrp="1"/>
          </p:cNvSpPr>
          <p:nvPr>
            <p:ph idx="1"/>
          </p:nvPr>
        </p:nvSpPr>
        <p:spPr/>
        <p:txBody>
          <a:bodyPr/>
          <a:lstStyle/>
          <a:p>
            <a:r>
              <a:rPr lang="en-CA" dirty="0"/>
              <a:t>DMM Water Quality Model</a:t>
            </a:r>
          </a:p>
          <a:p>
            <a:pPr lvl="1"/>
            <a:r>
              <a:rPr lang="en-CA" dirty="0"/>
              <a:t>Mass balance model that estimates natural and human sources to predict phosphorus concentrations</a:t>
            </a:r>
          </a:p>
          <a:p>
            <a:r>
              <a:rPr lang="en-CA" dirty="0"/>
              <a:t>Allows for management to focus on greatest potential sources of nutrients and to define conditions according to water quality guidelines</a:t>
            </a:r>
          </a:p>
          <a:p>
            <a:endParaRPr lang="en-CA" dirty="0"/>
          </a:p>
        </p:txBody>
      </p:sp>
      <p:sp>
        <p:nvSpPr>
          <p:cNvPr id="3" name="Slide Number Placeholder 2">
            <a:extLst>
              <a:ext uri="{FF2B5EF4-FFF2-40B4-BE49-F238E27FC236}">
                <a16:creationId xmlns:a16="http://schemas.microsoft.com/office/drawing/2014/main" xmlns="" id="{654F7874-CC08-4B9D-980C-96780735E3CE}"/>
              </a:ext>
            </a:extLst>
          </p:cNvPr>
          <p:cNvSpPr>
            <a:spLocks noGrp="1"/>
          </p:cNvSpPr>
          <p:nvPr>
            <p:ph type="sldNum" sz="quarter" idx="12"/>
          </p:nvPr>
        </p:nvSpPr>
        <p:spPr/>
        <p:txBody>
          <a:bodyPr/>
          <a:lstStyle/>
          <a:p>
            <a:fld id="{2C5F3F19-7553-45BD-BD20-F73A7157A391}" type="slidenum">
              <a:rPr lang="en-CA" smtClean="0"/>
              <a:pPr/>
              <a:t>18</a:t>
            </a:fld>
            <a:endParaRPr lang="en-CA"/>
          </a:p>
        </p:txBody>
      </p:sp>
      <p:sp>
        <p:nvSpPr>
          <p:cNvPr id="4" name="Title 3">
            <a:extLst>
              <a:ext uri="{FF2B5EF4-FFF2-40B4-BE49-F238E27FC236}">
                <a16:creationId xmlns:a16="http://schemas.microsoft.com/office/drawing/2014/main" xmlns="" id="{95860742-EDA0-47F8-9B64-6857264695B5}"/>
              </a:ext>
            </a:extLst>
          </p:cNvPr>
          <p:cNvSpPr>
            <a:spLocks noGrp="1"/>
          </p:cNvSpPr>
          <p:nvPr>
            <p:ph type="title"/>
          </p:nvPr>
        </p:nvSpPr>
        <p:spPr/>
        <p:txBody>
          <a:bodyPr/>
          <a:lstStyle/>
          <a:p>
            <a:r>
              <a:rPr lang="en-CA" dirty="0"/>
              <a:t>Phosphorus Budget</a:t>
            </a:r>
          </a:p>
        </p:txBody>
      </p:sp>
    </p:spTree>
    <p:extLst>
      <p:ext uri="{BB962C8B-B14F-4D97-AF65-F5344CB8AC3E}">
        <p14:creationId xmlns:p14="http://schemas.microsoft.com/office/powerpoint/2010/main" val="2597357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7391400" y="923860"/>
            <a:ext cx="1271502" cy="1477328"/>
          </a:xfrm>
          <a:prstGeom prst="rect">
            <a:avLst/>
          </a:prstGeom>
          <a:noFill/>
          <a:ln w="12700">
            <a:noFill/>
            <a:miter lim="800000"/>
            <a:headEnd/>
            <a:tailEnd/>
          </a:ln>
        </p:spPr>
        <p:txBody>
          <a:bodyPr wrap="none">
            <a:spAutoFit/>
          </a:bodyPr>
          <a:lstStyle/>
          <a:p>
            <a:r>
              <a:rPr lang="en-US" sz="1800" dirty="0">
                <a:latin typeface="+mj-lt"/>
              </a:rPr>
              <a:t>Geology</a:t>
            </a:r>
          </a:p>
          <a:p>
            <a:endParaRPr lang="en-US" sz="1800" dirty="0">
              <a:latin typeface="+mj-lt"/>
            </a:endParaRPr>
          </a:p>
          <a:p>
            <a:r>
              <a:rPr lang="en-US" dirty="0">
                <a:latin typeface="+mj-lt"/>
              </a:rPr>
              <a:t>Wetlands </a:t>
            </a:r>
            <a:endParaRPr lang="en-US" sz="1800" dirty="0">
              <a:latin typeface="+mj-lt"/>
            </a:endParaRPr>
          </a:p>
          <a:p>
            <a:endParaRPr lang="en-US" sz="1800" dirty="0">
              <a:latin typeface="+mj-lt"/>
            </a:endParaRPr>
          </a:p>
          <a:p>
            <a:r>
              <a:rPr lang="en-US" sz="1800" dirty="0">
                <a:latin typeface="+mj-lt"/>
              </a:rPr>
              <a:t>Land Use</a:t>
            </a:r>
          </a:p>
        </p:txBody>
      </p:sp>
      <p:sp>
        <p:nvSpPr>
          <p:cNvPr id="28675" name="Text Box 3"/>
          <p:cNvSpPr txBox="1">
            <a:spLocks noChangeArrowheads="1"/>
          </p:cNvSpPr>
          <p:nvPr/>
        </p:nvSpPr>
        <p:spPr bwMode="auto">
          <a:xfrm>
            <a:off x="3048000" y="1287463"/>
            <a:ext cx="3522118" cy="646331"/>
          </a:xfrm>
          <a:prstGeom prst="rect">
            <a:avLst/>
          </a:prstGeom>
          <a:noFill/>
          <a:ln w="12700">
            <a:noFill/>
            <a:miter lim="800000"/>
            <a:headEnd/>
            <a:tailEnd/>
          </a:ln>
        </p:spPr>
        <p:txBody>
          <a:bodyPr wrap="none">
            <a:spAutoFit/>
          </a:bodyPr>
          <a:lstStyle/>
          <a:p>
            <a:r>
              <a:rPr lang="en-US" sz="1800" dirty="0">
                <a:latin typeface="+mj-lt"/>
              </a:rPr>
              <a:t>Atmospheric         Input From</a:t>
            </a:r>
          </a:p>
          <a:p>
            <a:r>
              <a:rPr lang="en-US" sz="1800" dirty="0">
                <a:latin typeface="+mj-lt"/>
              </a:rPr>
              <a:t>Deposition             Watershed</a:t>
            </a:r>
          </a:p>
        </p:txBody>
      </p:sp>
      <p:sp>
        <p:nvSpPr>
          <p:cNvPr id="28676" name="Text Box 4"/>
          <p:cNvSpPr txBox="1">
            <a:spLocks noChangeArrowheads="1"/>
          </p:cNvSpPr>
          <p:nvPr/>
        </p:nvSpPr>
        <p:spPr bwMode="auto">
          <a:xfrm>
            <a:off x="609600" y="2659063"/>
            <a:ext cx="5335115" cy="646331"/>
          </a:xfrm>
          <a:prstGeom prst="rect">
            <a:avLst/>
          </a:prstGeom>
          <a:noFill/>
          <a:ln w="12700">
            <a:noFill/>
            <a:miter lim="800000"/>
            <a:headEnd/>
            <a:tailEnd/>
          </a:ln>
        </p:spPr>
        <p:txBody>
          <a:bodyPr wrap="none">
            <a:spAutoFit/>
          </a:bodyPr>
          <a:lstStyle/>
          <a:p>
            <a:r>
              <a:rPr lang="en-US" sz="1800" dirty="0">
                <a:latin typeface="+mj-lt"/>
              </a:rPr>
              <a:t>Anthropogenic             	Natural (background)</a:t>
            </a:r>
          </a:p>
          <a:p>
            <a:r>
              <a:rPr lang="en-US" sz="1800" dirty="0">
                <a:latin typeface="+mj-lt"/>
              </a:rPr>
              <a:t>Phosphorus                 	Phosphorus</a:t>
            </a:r>
          </a:p>
        </p:txBody>
      </p:sp>
      <p:sp>
        <p:nvSpPr>
          <p:cNvPr id="28677" name="Text Box 5"/>
          <p:cNvSpPr txBox="1">
            <a:spLocks noChangeArrowheads="1"/>
          </p:cNvSpPr>
          <p:nvPr/>
        </p:nvSpPr>
        <p:spPr bwMode="auto">
          <a:xfrm>
            <a:off x="685801" y="990600"/>
            <a:ext cx="1828799" cy="1200329"/>
          </a:xfrm>
          <a:prstGeom prst="rect">
            <a:avLst/>
          </a:prstGeom>
          <a:noFill/>
          <a:ln w="12700">
            <a:noFill/>
            <a:miter lim="800000"/>
            <a:headEnd/>
            <a:tailEnd/>
          </a:ln>
        </p:spPr>
        <p:txBody>
          <a:bodyPr wrap="square">
            <a:spAutoFit/>
          </a:bodyPr>
          <a:lstStyle/>
          <a:p>
            <a:r>
              <a:rPr lang="en-US" sz="1800" dirty="0">
                <a:latin typeface="+mj-lt"/>
              </a:rPr>
              <a:t>Shoreline </a:t>
            </a:r>
          </a:p>
          <a:p>
            <a:r>
              <a:rPr lang="en-US" sz="1800" dirty="0">
                <a:latin typeface="+mj-lt"/>
              </a:rPr>
              <a:t>Development</a:t>
            </a:r>
          </a:p>
          <a:p>
            <a:r>
              <a:rPr lang="en-US" sz="1200" dirty="0">
                <a:latin typeface="+mj-lt"/>
              </a:rPr>
              <a:t>Septic systems           Urban runoff </a:t>
            </a:r>
          </a:p>
          <a:p>
            <a:r>
              <a:rPr lang="en-US" sz="1200" dirty="0">
                <a:latin typeface="+mj-lt"/>
              </a:rPr>
              <a:t>Point sources </a:t>
            </a:r>
          </a:p>
        </p:txBody>
      </p:sp>
      <p:sp>
        <p:nvSpPr>
          <p:cNvPr id="28678" name="Text Box 6"/>
          <p:cNvSpPr txBox="1">
            <a:spLocks noChangeArrowheads="1"/>
          </p:cNvSpPr>
          <p:nvPr/>
        </p:nvSpPr>
        <p:spPr bwMode="auto">
          <a:xfrm>
            <a:off x="807898" y="4262898"/>
            <a:ext cx="2369559" cy="646331"/>
          </a:xfrm>
          <a:prstGeom prst="rect">
            <a:avLst/>
          </a:prstGeom>
          <a:noFill/>
          <a:ln w="12700">
            <a:noFill/>
            <a:miter lim="800000"/>
            <a:headEnd/>
            <a:tailEnd/>
          </a:ln>
        </p:spPr>
        <p:txBody>
          <a:bodyPr wrap="none">
            <a:spAutoFit/>
          </a:bodyPr>
          <a:lstStyle/>
          <a:p>
            <a:r>
              <a:rPr lang="en-US" sz="1800" dirty="0">
                <a:latin typeface="+mj-lt"/>
              </a:rPr>
              <a:t>Phosphorus in Lake</a:t>
            </a:r>
          </a:p>
          <a:p>
            <a:endParaRPr lang="en-US" sz="1800" dirty="0">
              <a:latin typeface="+mj-lt"/>
            </a:endParaRPr>
          </a:p>
        </p:txBody>
      </p:sp>
      <p:sp>
        <p:nvSpPr>
          <p:cNvPr id="28679" name="Text Box 7"/>
          <p:cNvSpPr txBox="1">
            <a:spLocks noChangeArrowheads="1"/>
          </p:cNvSpPr>
          <p:nvPr/>
        </p:nvSpPr>
        <p:spPr bwMode="auto">
          <a:xfrm>
            <a:off x="5638800" y="3810000"/>
            <a:ext cx="1329210" cy="369332"/>
          </a:xfrm>
          <a:prstGeom prst="rect">
            <a:avLst/>
          </a:prstGeom>
          <a:noFill/>
          <a:ln w="57150">
            <a:solidFill>
              <a:schemeClr val="accent1">
                <a:lumMod val="60000"/>
                <a:lumOff val="40000"/>
              </a:schemeClr>
            </a:solidFill>
            <a:miter lim="800000"/>
            <a:headEnd/>
            <a:tailEnd/>
          </a:ln>
        </p:spPr>
        <p:txBody>
          <a:bodyPr wrap="none">
            <a:spAutoFit/>
          </a:bodyPr>
          <a:lstStyle/>
          <a:p>
            <a:r>
              <a:rPr lang="en-US" sz="1800" dirty="0">
                <a:latin typeface="+mj-lt"/>
              </a:rPr>
              <a:t>Hydrology</a:t>
            </a:r>
          </a:p>
        </p:txBody>
      </p:sp>
      <p:sp>
        <p:nvSpPr>
          <p:cNvPr id="28680" name="Text Box 8"/>
          <p:cNvSpPr txBox="1">
            <a:spLocks noChangeArrowheads="1"/>
          </p:cNvSpPr>
          <p:nvPr/>
        </p:nvSpPr>
        <p:spPr bwMode="auto">
          <a:xfrm>
            <a:off x="5624513" y="4471988"/>
            <a:ext cx="2281394" cy="369332"/>
          </a:xfrm>
          <a:prstGeom prst="rect">
            <a:avLst/>
          </a:prstGeom>
          <a:noFill/>
          <a:ln w="57150">
            <a:solidFill>
              <a:schemeClr val="accent1">
                <a:lumMod val="60000"/>
                <a:lumOff val="40000"/>
              </a:schemeClr>
            </a:solidFill>
            <a:miter lim="800000"/>
            <a:headEnd/>
            <a:tailEnd/>
          </a:ln>
        </p:spPr>
        <p:txBody>
          <a:bodyPr wrap="none">
            <a:spAutoFit/>
          </a:bodyPr>
          <a:lstStyle/>
          <a:p>
            <a:r>
              <a:rPr lang="en-US" sz="1800" dirty="0">
                <a:latin typeface="+mj-lt"/>
              </a:rPr>
              <a:t>Lake</a:t>
            </a:r>
            <a:r>
              <a:rPr lang="en-US" sz="1800" dirty="0">
                <a:solidFill>
                  <a:schemeClr val="accent1">
                    <a:lumMod val="60000"/>
                    <a:lumOff val="40000"/>
                  </a:schemeClr>
                </a:solidFill>
                <a:latin typeface="+mj-lt"/>
              </a:rPr>
              <a:t> </a:t>
            </a:r>
            <a:r>
              <a:rPr lang="en-US" sz="1800" dirty="0" err="1">
                <a:latin typeface="+mj-lt"/>
              </a:rPr>
              <a:t>Morphometry</a:t>
            </a:r>
            <a:endParaRPr lang="en-US" sz="1800" dirty="0">
              <a:latin typeface="+mj-lt"/>
            </a:endParaRPr>
          </a:p>
        </p:txBody>
      </p:sp>
      <p:sp>
        <p:nvSpPr>
          <p:cNvPr id="28685" name="Text Box 13"/>
          <p:cNvSpPr txBox="1">
            <a:spLocks noChangeArrowheads="1"/>
          </p:cNvSpPr>
          <p:nvPr/>
        </p:nvSpPr>
        <p:spPr bwMode="auto">
          <a:xfrm>
            <a:off x="609600" y="300335"/>
            <a:ext cx="7848600" cy="461665"/>
          </a:xfrm>
          <a:prstGeom prst="rect">
            <a:avLst/>
          </a:prstGeom>
          <a:noFill/>
          <a:ln w="57150">
            <a:solidFill>
              <a:schemeClr val="accent1">
                <a:lumMod val="60000"/>
                <a:lumOff val="40000"/>
              </a:schemeClr>
            </a:solidFill>
            <a:miter lim="800000"/>
            <a:headEnd/>
            <a:tailEnd/>
          </a:ln>
        </p:spPr>
        <p:txBody>
          <a:bodyPr wrap="square">
            <a:spAutoFit/>
          </a:bodyPr>
          <a:lstStyle/>
          <a:p>
            <a:r>
              <a:rPr lang="en-US" sz="2400" dirty="0">
                <a:latin typeface="+mj-lt"/>
              </a:rPr>
              <a:t>                  Muskoka Water Quality Model</a:t>
            </a:r>
          </a:p>
        </p:txBody>
      </p:sp>
      <p:sp>
        <p:nvSpPr>
          <p:cNvPr id="28686" name="Rectangle 14"/>
          <p:cNvSpPr>
            <a:spLocks noChangeArrowheads="1"/>
          </p:cNvSpPr>
          <p:nvPr/>
        </p:nvSpPr>
        <p:spPr bwMode="auto">
          <a:xfrm>
            <a:off x="457200" y="2590800"/>
            <a:ext cx="2286000" cy="838200"/>
          </a:xfrm>
          <a:prstGeom prst="rect">
            <a:avLst/>
          </a:prstGeom>
          <a:noFill/>
          <a:ln w="57150">
            <a:solidFill>
              <a:schemeClr val="accent1">
                <a:lumMod val="60000"/>
                <a:lumOff val="40000"/>
              </a:schemeClr>
            </a:solidFill>
            <a:miter lim="800000"/>
            <a:headEnd/>
            <a:tailEnd/>
          </a:ln>
        </p:spPr>
        <p:txBody>
          <a:bodyPr wrap="none" anchor="ctr"/>
          <a:lstStyle/>
          <a:p>
            <a:endParaRPr lang="en-US">
              <a:latin typeface="+mj-lt"/>
            </a:endParaRPr>
          </a:p>
        </p:txBody>
      </p:sp>
      <p:sp>
        <p:nvSpPr>
          <p:cNvPr id="28687" name="Rectangle 15"/>
          <p:cNvSpPr>
            <a:spLocks noChangeArrowheads="1"/>
          </p:cNvSpPr>
          <p:nvPr/>
        </p:nvSpPr>
        <p:spPr bwMode="auto">
          <a:xfrm>
            <a:off x="3124200" y="2590800"/>
            <a:ext cx="3048000" cy="838200"/>
          </a:xfrm>
          <a:prstGeom prst="rect">
            <a:avLst/>
          </a:prstGeom>
          <a:noFill/>
          <a:ln w="57150">
            <a:solidFill>
              <a:schemeClr val="accent1">
                <a:lumMod val="60000"/>
                <a:lumOff val="40000"/>
              </a:schemeClr>
            </a:solidFill>
            <a:miter lim="800000"/>
            <a:headEnd/>
            <a:tailEnd/>
          </a:ln>
        </p:spPr>
        <p:txBody>
          <a:bodyPr wrap="none" anchor="ctr"/>
          <a:lstStyle/>
          <a:p>
            <a:endParaRPr lang="en-US">
              <a:latin typeface="+mj-lt"/>
            </a:endParaRPr>
          </a:p>
        </p:txBody>
      </p:sp>
      <p:sp>
        <p:nvSpPr>
          <p:cNvPr id="28688" name="Rectangle 16"/>
          <p:cNvSpPr>
            <a:spLocks noChangeArrowheads="1"/>
          </p:cNvSpPr>
          <p:nvPr/>
        </p:nvSpPr>
        <p:spPr bwMode="auto">
          <a:xfrm>
            <a:off x="609600" y="914400"/>
            <a:ext cx="1981200" cy="1219200"/>
          </a:xfrm>
          <a:prstGeom prst="rect">
            <a:avLst/>
          </a:prstGeom>
          <a:noFill/>
          <a:ln w="57150">
            <a:solidFill>
              <a:schemeClr val="accent1">
                <a:lumMod val="60000"/>
                <a:lumOff val="40000"/>
              </a:schemeClr>
            </a:solidFill>
            <a:miter lim="800000"/>
            <a:headEnd/>
            <a:tailEnd/>
          </a:ln>
        </p:spPr>
        <p:txBody>
          <a:bodyPr wrap="none" anchor="ctr"/>
          <a:lstStyle/>
          <a:p>
            <a:endParaRPr lang="en-US">
              <a:latin typeface="+mj-lt"/>
            </a:endParaRPr>
          </a:p>
        </p:txBody>
      </p:sp>
      <p:sp>
        <p:nvSpPr>
          <p:cNvPr id="28689" name="Rectangle 17"/>
          <p:cNvSpPr>
            <a:spLocks noChangeArrowheads="1"/>
          </p:cNvSpPr>
          <p:nvPr/>
        </p:nvSpPr>
        <p:spPr bwMode="auto">
          <a:xfrm>
            <a:off x="2971800" y="1143000"/>
            <a:ext cx="3886200" cy="990600"/>
          </a:xfrm>
          <a:prstGeom prst="rect">
            <a:avLst/>
          </a:prstGeom>
          <a:noFill/>
          <a:ln w="57150">
            <a:solidFill>
              <a:schemeClr val="accent1">
                <a:lumMod val="60000"/>
                <a:lumOff val="40000"/>
              </a:schemeClr>
            </a:solidFill>
            <a:miter lim="800000"/>
            <a:headEnd/>
            <a:tailEnd/>
          </a:ln>
        </p:spPr>
        <p:txBody>
          <a:bodyPr wrap="none" anchor="ctr"/>
          <a:lstStyle/>
          <a:p>
            <a:endParaRPr lang="en-US">
              <a:latin typeface="+mj-lt"/>
            </a:endParaRPr>
          </a:p>
        </p:txBody>
      </p:sp>
      <p:sp>
        <p:nvSpPr>
          <p:cNvPr id="28690" name="Rectangle 18"/>
          <p:cNvSpPr>
            <a:spLocks noChangeArrowheads="1"/>
          </p:cNvSpPr>
          <p:nvPr/>
        </p:nvSpPr>
        <p:spPr bwMode="auto">
          <a:xfrm>
            <a:off x="152400" y="3924300"/>
            <a:ext cx="3657600" cy="1143000"/>
          </a:xfrm>
          <a:prstGeom prst="rect">
            <a:avLst/>
          </a:prstGeom>
          <a:noFill/>
          <a:ln w="57150">
            <a:solidFill>
              <a:schemeClr val="accent1">
                <a:lumMod val="60000"/>
                <a:lumOff val="40000"/>
              </a:schemeClr>
            </a:solidFill>
            <a:miter lim="800000"/>
            <a:headEnd/>
            <a:tailEnd/>
          </a:ln>
        </p:spPr>
        <p:txBody>
          <a:bodyPr wrap="none" anchor="ctr"/>
          <a:lstStyle/>
          <a:p>
            <a:endParaRPr lang="en-US">
              <a:latin typeface="+mj-lt"/>
            </a:endParaRPr>
          </a:p>
        </p:txBody>
      </p:sp>
      <p:sp>
        <p:nvSpPr>
          <p:cNvPr id="28691" name="Line 19"/>
          <p:cNvSpPr>
            <a:spLocks noChangeShapeType="1"/>
          </p:cNvSpPr>
          <p:nvPr/>
        </p:nvSpPr>
        <p:spPr bwMode="auto">
          <a:xfrm flipH="1">
            <a:off x="7239000" y="1219200"/>
            <a:ext cx="152400" cy="0"/>
          </a:xfrm>
          <a:prstGeom prst="line">
            <a:avLst/>
          </a:prstGeom>
          <a:noFill/>
          <a:ln w="12700">
            <a:solidFill>
              <a:schemeClr val="tx1"/>
            </a:solidFill>
            <a:round/>
            <a:headEnd/>
            <a:tailEnd/>
          </a:ln>
        </p:spPr>
        <p:txBody>
          <a:bodyPr wrap="none" anchor="ctr"/>
          <a:lstStyle/>
          <a:p>
            <a:endParaRPr lang="en-US">
              <a:latin typeface="+mj-lt"/>
            </a:endParaRPr>
          </a:p>
        </p:txBody>
      </p:sp>
      <p:sp>
        <p:nvSpPr>
          <p:cNvPr id="28692" name="Line 20"/>
          <p:cNvSpPr>
            <a:spLocks noChangeShapeType="1"/>
          </p:cNvSpPr>
          <p:nvPr/>
        </p:nvSpPr>
        <p:spPr bwMode="auto">
          <a:xfrm flipH="1">
            <a:off x="7239000" y="1981200"/>
            <a:ext cx="152400" cy="0"/>
          </a:xfrm>
          <a:prstGeom prst="line">
            <a:avLst/>
          </a:prstGeom>
          <a:noFill/>
          <a:ln w="12700">
            <a:solidFill>
              <a:srgbClr val="92D050"/>
            </a:solidFill>
            <a:round/>
            <a:headEnd/>
            <a:tailEnd/>
          </a:ln>
        </p:spPr>
        <p:txBody>
          <a:bodyPr wrap="none" anchor="ctr"/>
          <a:lstStyle/>
          <a:p>
            <a:endParaRPr lang="en-US">
              <a:latin typeface="+mj-lt"/>
            </a:endParaRPr>
          </a:p>
        </p:txBody>
      </p:sp>
      <p:sp>
        <p:nvSpPr>
          <p:cNvPr id="28693" name="Line 21"/>
          <p:cNvSpPr>
            <a:spLocks noChangeShapeType="1"/>
          </p:cNvSpPr>
          <p:nvPr/>
        </p:nvSpPr>
        <p:spPr bwMode="auto">
          <a:xfrm>
            <a:off x="7239000" y="1219200"/>
            <a:ext cx="0" cy="762000"/>
          </a:xfrm>
          <a:prstGeom prst="line">
            <a:avLst/>
          </a:prstGeom>
          <a:noFill/>
          <a:ln w="12700">
            <a:solidFill>
              <a:schemeClr val="accent1">
                <a:lumMod val="60000"/>
                <a:lumOff val="40000"/>
              </a:schemeClr>
            </a:solidFill>
            <a:round/>
            <a:headEnd/>
            <a:tailEnd/>
          </a:ln>
        </p:spPr>
        <p:txBody>
          <a:bodyPr wrap="none" anchor="ctr"/>
          <a:lstStyle/>
          <a:p>
            <a:endParaRPr lang="en-US">
              <a:latin typeface="+mj-lt"/>
            </a:endParaRPr>
          </a:p>
        </p:txBody>
      </p:sp>
      <p:sp>
        <p:nvSpPr>
          <p:cNvPr id="28694" name="Line 22"/>
          <p:cNvSpPr>
            <a:spLocks noChangeShapeType="1"/>
          </p:cNvSpPr>
          <p:nvPr/>
        </p:nvSpPr>
        <p:spPr bwMode="auto">
          <a:xfrm flipH="1">
            <a:off x="5410200" y="3962400"/>
            <a:ext cx="152400" cy="0"/>
          </a:xfrm>
          <a:prstGeom prst="line">
            <a:avLst/>
          </a:prstGeom>
          <a:noFill/>
          <a:ln w="12700">
            <a:solidFill>
              <a:schemeClr val="tx1"/>
            </a:solidFill>
            <a:round/>
            <a:headEnd/>
            <a:tailEnd/>
          </a:ln>
        </p:spPr>
        <p:txBody>
          <a:bodyPr wrap="none" anchor="ctr"/>
          <a:lstStyle/>
          <a:p>
            <a:endParaRPr lang="en-US">
              <a:latin typeface="+mj-lt"/>
            </a:endParaRPr>
          </a:p>
        </p:txBody>
      </p:sp>
      <p:sp>
        <p:nvSpPr>
          <p:cNvPr id="28695" name="Line 23"/>
          <p:cNvSpPr>
            <a:spLocks noChangeShapeType="1"/>
          </p:cNvSpPr>
          <p:nvPr/>
        </p:nvSpPr>
        <p:spPr bwMode="auto">
          <a:xfrm flipH="1">
            <a:off x="5410200" y="4724400"/>
            <a:ext cx="152400" cy="0"/>
          </a:xfrm>
          <a:prstGeom prst="line">
            <a:avLst/>
          </a:prstGeom>
          <a:noFill/>
          <a:ln w="12700">
            <a:solidFill>
              <a:schemeClr val="tx1"/>
            </a:solidFill>
            <a:round/>
            <a:headEnd/>
            <a:tailEnd/>
          </a:ln>
        </p:spPr>
        <p:txBody>
          <a:bodyPr wrap="none" anchor="ctr"/>
          <a:lstStyle/>
          <a:p>
            <a:endParaRPr lang="en-US">
              <a:latin typeface="+mj-lt"/>
            </a:endParaRPr>
          </a:p>
        </p:txBody>
      </p:sp>
      <p:sp>
        <p:nvSpPr>
          <p:cNvPr id="28696" name="Line 24"/>
          <p:cNvSpPr>
            <a:spLocks noChangeShapeType="1"/>
          </p:cNvSpPr>
          <p:nvPr/>
        </p:nvSpPr>
        <p:spPr bwMode="auto">
          <a:xfrm>
            <a:off x="5402616" y="3962400"/>
            <a:ext cx="0" cy="762000"/>
          </a:xfrm>
          <a:prstGeom prst="line">
            <a:avLst/>
          </a:prstGeom>
          <a:noFill/>
          <a:ln w="12700">
            <a:solidFill>
              <a:schemeClr val="tx1"/>
            </a:solidFill>
            <a:round/>
            <a:headEnd/>
            <a:tailEnd/>
          </a:ln>
        </p:spPr>
        <p:txBody>
          <a:bodyPr wrap="none" anchor="ctr"/>
          <a:lstStyle/>
          <a:p>
            <a:endParaRPr lang="en-US" dirty="0">
              <a:highlight>
                <a:srgbClr val="000080"/>
              </a:highlight>
              <a:latin typeface="+mj-lt"/>
            </a:endParaRPr>
          </a:p>
        </p:txBody>
      </p:sp>
      <p:sp>
        <p:nvSpPr>
          <p:cNvPr id="28697" name="Line 25"/>
          <p:cNvSpPr>
            <a:spLocks noChangeShapeType="1"/>
          </p:cNvSpPr>
          <p:nvPr/>
        </p:nvSpPr>
        <p:spPr bwMode="auto">
          <a:xfrm>
            <a:off x="1447800" y="2209800"/>
            <a:ext cx="0" cy="342900"/>
          </a:xfrm>
          <a:prstGeom prst="line">
            <a:avLst/>
          </a:prstGeom>
          <a:noFill/>
          <a:ln w="28575">
            <a:solidFill>
              <a:schemeClr val="accent1">
                <a:lumMod val="60000"/>
                <a:lumOff val="40000"/>
              </a:schemeClr>
            </a:solidFill>
            <a:round/>
            <a:headEnd/>
            <a:tailEnd type="triangle" w="med" len="med"/>
          </a:ln>
        </p:spPr>
        <p:txBody>
          <a:bodyPr wrap="none" anchor="ctr"/>
          <a:lstStyle/>
          <a:p>
            <a:endParaRPr lang="en-US">
              <a:latin typeface="+mj-lt"/>
            </a:endParaRPr>
          </a:p>
        </p:txBody>
      </p:sp>
      <p:sp>
        <p:nvSpPr>
          <p:cNvPr id="28698" name="Line 26"/>
          <p:cNvSpPr>
            <a:spLocks noChangeShapeType="1"/>
          </p:cNvSpPr>
          <p:nvPr/>
        </p:nvSpPr>
        <p:spPr bwMode="auto">
          <a:xfrm>
            <a:off x="1600200" y="3543300"/>
            <a:ext cx="0" cy="342900"/>
          </a:xfrm>
          <a:prstGeom prst="line">
            <a:avLst/>
          </a:prstGeom>
          <a:noFill/>
          <a:ln w="28575">
            <a:solidFill>
              <a:schemeClr val="accent1">
                <a:lumMod val="60000"/>
                <a:lumOff val="40000"/>
              </a:schemeClr>
            </a:solidFill>
            <a:round/>
            <a:headEnd/>
            <a:tailEnd type="triangle" w="med" len="med"/>
          </a:ln>
        </p:spPr>
        <p:txBody>
          <a:bodyPr wrap="none" anchor="ctr"/>
          <a:lstStyle/>
          <a:p>
            <a:endParaRPr lang="en-US">
              <a:latin typeface="+mj-lt"/>
            </a:endParaRPr>
          </a:p>
        </p:txBody>
      </p:sp>
      <p:sp>
        <p:nvSpPr>
          <p:cNvPr id="28699" name="Line 27"/>
          <p:cNvSpPr>
            <a:spLocks noChangeShapeType="1"/>
          </p:cNvSpPr>
          <p:nvPr/>
        </p:nvSpPr>
        <p:spPr bwMode="auto">
          <a:xfrm>
            <a:off x="3581400" y="3543300"/>
            <a:ext cx="0" cy="342900"/>
          </a:xfrm>
          <a:prstGeom prst="line">
            <a:avLst/>
          </a:prstGeom>
          <a:noFill/>
          <a:ln w="28575">
            <a:solidFill>
              <a:schemeClr val="accent1">
                <a:lumMod val="60000"/>
                <a:lumOff val="40000"/>
              </a:schemeClr>
            </a:solidFill>
            <a:round/>
            <a:headEnd/>
            <a:tailEnd type="triangle" w="med" len="med"/>
          </a:ln>
        </p:spPr>
        <p:txBody>
          <a:bodyPr wrap="none" anchor="ctr"/>
          <a:lstStyle/>
          <a:p>
            <a:endParaRPr lang="en-US">
              <a:latin typeface="+mj-lt"/>
            </a:endParaRPr>
          </a:p>
        </p:txBody>
      </p:sp>
      <p:sp>
        <p:nvSpPr>
          <p:cNvPr id="28700" name="Line 28"/>
          <p:cNvSpPr>
            <a:spLocks noChangeShapeType="1"/>
          </p:cNvSpPr>
          <p:nvPr/>
        </p:nvSpPr>
        <p:spPr bwMode="auto">
          <a:xfrm>
            <a:off x="4953000" y="2209800"/>
            <a:ext cx="0" cy="342900"/>
          </a:xfrm>
          <a:prstGeom prst="line">
            <a:avLst/>
          </a:prstGeom>
          <a:noFill/>
          <a:ln w="28575">
            <a:solidFill>
              <a:schemeClr val="accent1">
                <a:lumMod val="60000"/>
                <a:lumOff val="40000"/>
              </a:schemeClr>
            </a:solidFill>
            <a:round/>
            <a:headEnd/>
            <a:tailEnd type="triangle" w="med" len="med"/>
          </a:ln>
        </p:spPr>
        <p:txBody>
          <a:bodyPr wrap="none" anchor="ctr"/>
          <a:lstStyle/>
          <a:p>
            <a:endParaRPr lang="en-US">
              <a:latin typeface="+mj-lt"/>
            </a:endParaRPr>
          </a:p>
        </p:txBody>
      </p:sp>
      <p:sp>
        <p:nvSpPr>
          <p:cNvPr id="28702" name="Line 30"/>
          <p:cNvSpPr>
            <a:spLocks noChangeShapeType="1"/>
          </p:cNvSpPr>
          <p:nvPr/>
        </p:nvSpPr>
        <p:spPr bwMode="auto">
          <a:xfrm flipH="1">
            <a:off x="3886200" y="4343400"/>
            <a:ext cx="1447800" cy="0"/>
          </a:xfrm>
          <a:prstGeom prst="line">
            <a:avLst/>
          </a:prstGeom>
          <a:noFill/>
          <a:ln w="28575">
            <a:solidFill>
              <a:schemeClr val="accent1">
                <a:lumMod val="60000"/>
                <a:lumOff val="40000"/>
              </a:schemeClr>
            </a:solidFill>
            <a:round/>
            <a:headEnd/>
            <a:tailEnd type="triangle" w="med" len="med"/>
          </a:ln>
        </p:spPr>
        <p:txBody>
          <a:bodyPr wrap="none" anchor="ctr"/>
          <a:lstStyle/>
          <a:p>
            <a:endParaRPr lang="en-US">
              <a:latin typeface="+mj-lt"/>
            </a:endParaRPr>
          </a:p>
        </p:txBody>
      </p:sp>
      <p:sp>
        <p:nvSpPr>
          <p:cNvPr id="28705" name="Line 33"/>
          <p:cNvSpPr>
            <a:spLocks noChangeShapeType="1"/>
          </p:cNvSpPr>
          <p:nvPr/>
        </p:nvSpPr>
        <p:spPr bwMode="auto">
          <a:xfrm flipH="1">
            <a:off x="6858000" y="1676400"/>
            <a:ext cx="381000" cy="0"/>
          </a:xfrm>
          <a:prstGeom prst="line">
            <a:avLst/>
          </a:prstGeom>
          <a:noFill/>
          <a:ln w="28575">
            <a:solidFill>
              <a:schemeClr val="accent1">
                <a:lumMod val="60000"/>
                <a:lumOff val="40000"/>
              </a:schemeClr>
            </a:solidFill>
            <a:round/>
            <a:headEnd/>
            <a:tailEnd type="triangle" w="med" len="med"/>
          </a:ln>
        </p:spPr>
        <p:txBody>
          <a:bodyPr wrap="none" anchor="ctr"/>
          <a:lstStyle/>
          <a:p>
            <a:endParaRPr lang="en-US">
              <a:latin typeface="+mj-lt"/>
            </a:endParaRPr>
          </a:p>
        </p:txBody>
      </p:sp>
      <p:sp>
        <p:nvSpPr>
          <p:cNvPr id="32" name="Rectangle 35"/>
          <p:cNvSpPr>
            <a:spLocks noChangeArrowheads="1"/>
          </p:cNvSpPr>
          <p:nvPr/>
        </p:nvSpPr>
        <p:spPr bwMode="auto">
          <a:xfrm>
            <a:off x="5638800" y="5486400"/>
            <a:ext cx="2743200" cy="762000"/>
          </a:xfrm>
          <a:prstGeom prst="rect">
            <a:avLst/>
          </a:prstGeom>
          <a:noFill/>
          <a:ln w="57150">
            <a:solidFill>
              <a:schemeClr val="accent1">
                <a:lumMod val="60000"/>
                <a:lumOff val="40000"/>
              </a:schemeClr>
            </a:solidFill>
            <a:miter lim="800000"/>
            <a:headEnd/>
            <a:tailEnd/>
          </a:ln>
        </p:spPr>
        <p:txBody>
          <a:bodyPr wrap="none" anchor="ctr"/>
          <a:lstStyle/>
          <a:p>
            <a:r>
              <a:rPr lang="en-US" b="1" dirty="0"/>
              <a:t>Hypolimnetic</a:t>
            </a:r>
            <a:r>
              <a:rPr lang="en-US" b="1" dirty="0">
                <a:solidFill>
                  <a:schemeClr val="accent1">
                    <a:lumMod val="60000"/>
                    <a:lumOff val="40000"/>
                  </a:schemeClr>
                </a:solidFill>
              </a:rPr>
              <a:t> </a:t>
            </a:r>
            <a:r>
              <a:rPr lang="en-US" b="1" dirty="0"/>
              <a:t>Oxygen</a:t>
            </a:r>
          </a:p>
        </p:txBody>
      </p:sp>
      <p:sp>
        <p:nvSpPr>
          <p:cNvPr id="33" name="Line 39"/>
          <p:cNvSpPr>
            <a:spLocks noChangeShapeType="1"/>
          </p:cNvSpPr>
          <p:nvPr/>
        </p:nvSpPr>
        <p:spPr bwMode="auto">
          <a:xfrm>
            <a:off x="6629400" y="4876800"/>
            <a:ext cx="0" cy="609600"/>
          </a:xfrm>
          <a:prstGeom prst="line">
            <a:avLst/>
          </a:prstGeom>
          <a:noFill/>
          <a:ln w="28575">
            <a:solidFill>
              <a:schemeClr val="accent1">
                <a:lumMod val="60000"/>
                <a:lumOff val="40000"/>
              </a:schemeClr>
            </a:solidFill>
            <a:round/>
            <a:headEnd/>
            <a:tailEnd type="triangle" w="med" len="med"/>
          </a:ln>
        </p:spPr>
        <p:txBody>
          <a:bodyPr wrap="none" anchor="ctr"/>
          <a:lstStyle/>
          <a:p>
            <a:endParaRPr lang="en-US">
              <a:latin typeface="+mj-lt"/>
            </a:endParaRPr>
          </a:p>
        </p:txBody>
      </p:sp>
      <p:sp>
        <p:nvSpPr>
          <p:cNvPr id="35" name="Line 30">
            <a:extLst>
              <a:ext uri="{FF2B5EF4-FFF2-40B4-BE49-F238E27FC236}">
                <a16:creationId xmlns:a16="http://schemas.microsoft.com/office/drawing/2014/main" xmlns="" id="{9E8BE4A8-FB3B-4762-B93F-7FD69BEF6F9E}"/>
              </a:ext>
            </a:extLst>
          </p:cNvPr>
          <p:cNvSpPr>
            <a:spLocks noChangeShapeType="1"/>
          </p:cNvSpPr>
          <p:nvPr/>
        </p:nvSpPr>
        <p:spPr bwMode="auto">
          <a:xfrm flipH="1">
            <a:off x="1979712" y="5805264"/>
            <a:ext cx="3582888" cy="0"/>
          </a:xfrm>
          <a:prstGeom prst="line">
            <a:avLst/>
          </a:prstGeom>
          <a:noFill/>
          <a:ln w="28575">
            <a:solidFill>
              <a:schemeClr val="accent1">
                <a:lumMod val="60000"/>
                <a:lumOff val="40000"/>
              </a:schemeClr>
            </a:solidFill>
            <a:round/>
            <a:headEnd/>
            <a:tailEnd type="triangle" w="med" len="med"/>
          </a:ln>
        </p:spPr>
        <p:txBody>
          <a:bodyPr wrap="none" anchor="ctr"/>
          <a:lstStyle/>
          <a:p>
            <a:endParaRPr lang="en-US">
              <a:latin typeface="+mj-lt"/>
            </a:endParaRPr>
          </a:p>
        </p:txBody>
      </p:sp>
      <p:sp>
        <p:nvSpPr>
          <p:cNvPr id="36" name="Line 25">
            <a:extLst>
              <a:ext uri="{FF2B5EF4-FFF2-40B4-BE49-F238E27FC236}">
                <a16:creationId xmlns:a16="http://schemas.microsoft.com/office/drawing/2014/main" xmlns="" id="{92D85386-087F-46D5-9E0B-E1A52F9BBA78}"/>
              </a:ext>
            </a:extLst>
          </p:cNvPr>
          <p:cNvSpPr>
            <a:spLocks noChangeShapeType="1"/>
          </p:cNvSpPr>
          <p:nvPr/>
        </p:nvSpPr>
        <p:spPr bwMode="auto">
          <a:xfrm flipH="1" flipV="1">
            <a:off x="1979711" y="5105400"/>
            <a:ext cx="1" cy="699864"/>
          </a:xfrm>
          <a:prstGeom prst="line">
            <a:avLst/>
          </a:prstGeom>
          <a:noFill/>
          <a:ln w="28575">
            <a:solidFill>
              <a:schemeClr val="accent1">
                <a:lumMod val="60000"/>
                <a:lumOff val="40000"/>
              </a:schemeClr>
            </a:solidFill>
            <a:round/>
            <a:headEnd/>
            <a:tailEnd type="triangle" w="med" len="med"/>
          </a:ln>
        </p:spPr>
        <p:txBody>
          <a:bodyPr wrap="none" anchor="ctr"/>
          <a:lstStyle/>
          <a:p>
            <a:endParaRPr lang="en-US">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91B8F1E-D7EE-4BA7-9951-5085A7E8F625}"/>
              </a:ext>
            </a:extLst>
          </p:cNvPr>
          <p:cNvSpPr>
            <a:spLocks noGrp="1"/>
          </p:cNvSpPr>
          <p:nvPr>
            <p:ph idx="1"/>
          </p:nvPr>
        </p:nvSpPr>
        <p:spPr/>
        <p:txBody>
          <a:bodyPr/>
          <a:lstStyle/>
          <a:p>
            <a:r>
              <a:rPr lang="en-CA" dirty="0"/>
              <a:t>Presentation</a:t>
            </a:r>
          </a:p>
          <a:p>
            <a:pPr lvl="1"/>
            <a:r>
              <a:rPr lang="en-CA" dirty="0"/>
              <a:t>Background to study and study scope</a:t>
            </a:r>
          </a:p>
          <a:p>
            <a:pPr lvl="1"/>
            <a:r>
              <a:rPr lang="en-CA" dirty="0"/>
              <a:t>What do we know already ? </a:t>
            </a:r>
          </a:p>
          <a:p>
            <a:pPr lvl="1"/>
            <a:r>
              <a:rPr lang="en-CA" dirty="0"/>
              <a:t>What do we want to learn? </a:t>
            </a:r>
          </a:p>
          <a:p>
            <a:r>
              <a:rPr lang="en-CA" dirty="0"/>
              <a:t>Formal Question and Answer</a:t>
            </a:r>
          </a:p>
        </p:txBody>
      </p:sp>
      <p:sp>
        <p:nvSpPr>
          <p:cNvPr id="3" name="Slide Number Placeholder 2">
            <a:extLst>
              <a:ext uri="{FF2B5EF4-FFF2-40B4-BE49-F238E27FC236}">
                <a16:creationId xmlns:a16="http://schemas.microsoft.com/office/drawing/2014/main" xmlns="" id="{AD119323-236B-4B84-9A49-ECFC99DF1563}"/>
              </a:ext>
            </a:extLst>
          </p:cNvPr>
          <p:cNvSpPr>
            <a:spLocks noGrp="1"/>
          </p:cNvSpPr>
          <p:nvPr>
            <p:ph type="sldNum" sz="quarter" idx="12"/>
          </p:nvPr>
        </p:nvSpPr>
        <p:spPr/>
        <p:txBody>
          <a:bodyPr/>
          <a:lstStyle/>
          <a:p>
            <a:fld id="{2C5F3F19-7553-45BD-BD20-F73A7157A391}" type="slidenum">
              <a:rPr lang="en-CA" smtClean="0"/>
              <a:pPr/>
              <a:t>2</a:t>
            </a:fld>
            <a:endParaRPr lang="en-CA"/>
          </a:p>
        </p:txBody>
      </p:sp>
      <p:sp>
        <p:nvSpPr>
          <p:cNvPr id="4" name="Title 3">
            <a:extLst>
              <a:ext uri="{FF2B5EF4-FFF2-40B4-BE49-F238E27FC236}">
                <a16:creationId xmlns:a16="http://schemas.microsoft.com/office/drawing/2014/main" xmlns="" id="{C173756E-ECA0-4E1A-8AFF-17352C3ECF73}"/>
              </a:ext>
            </a:extLst>
          </p:cNvPr>
          <p:cNvSpPr>
            <a:spLocks noGrp="1"/>
          </p:cNvSpPr>
          <p:nvPr>
            <p:ph type="title"/>
          </p:nvPr>
        </p:nvSpPr>
        <p:spPr/>
        <p:txBody>
          <a:bodyPr/>
          <a:lstStyle/>
          <a:p>
            <a:r>
              <a:rPr lang="en-CA" dirty="0"/>
              <a:t>Schedule</a:t>
            </a:r>
          </a:p>
        </p:txBody>
      </p:sp>
    </p:spTree>
    <p:extLst>
      <p:ext uri="{BB962C8B-B14F-4D97-AF65-F5344CB8AC3E}">
        <p14:creationId xmlns:p14="http://schemas.microsoft.com/office/powerpoint/2010/main" val="422427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D175AE8-DC24-4660-9068-164B83CDB231}"/>
              </a:ext>
            </a:extLst>
          </p:cNvPr>
          <p:cNvSpPr>
            <a:spLocks noGrp="1"/>
          </p:cNvSpPr>
          <p:nvPr>
            <p:ph idx="1"/>
          </p:nvPr>
        </p:nvSpPr>
        <p:spPr/>
        <p:txBody>
          <a:bodyPr>
            <a:normAutofit/>
          </a:bodyPr>
          <a:lstStyle/>
          <a:p>
            <a:r>
              <a:rPr lang="en-CA" dirty="0"/>
              <a:t>Focused on estimating the relative importance of ecology, climate and development on the re-emergence of cyanobacteria blooms in Peninsula Lake, to inform on the need for the development of additional monitoring programs, septic surveys or other special studies</a:t>
            </a:r>
          </a:p>
        </p:txBody>
      </p:sp>
      <p:sp>
        <p:nvSpPr>
          <p:cNvPr id="3" name="Slide Number Placeholder 2">
            <a:extLst>
              <a:ext uri="{FF2B5EF4-FFF2-40B4-BE49-F238E27FC236}">
                <a16:creationId xmlns:a16="http://schemas.microsoft.com/office/drawing/2014/main" xmlns="" id="{1A8076A0-F5A0-4EC3-B8E5-C56D6D7C60EC}"/>
              </a:ext>
            </a:extLst>
          </p:cNvPr>
          <p:cNvSpPr>
            <a:spLocks noGrp="1"/>
          </p:cNvSpPr>
          <p:nvPr>
            <p:ph type="sldNum" sz="quarter" idx="12"/>
          </p:nvPr>
        </p:nvSpPr>
        <p:spPr/>
        <p:txBody>
          <a:bodyPr/>
          <a:lstStyle/>
          <a:p>
            <a:fld id="{2C5F3F19-7553-45BD-BD20-F73A7157A391}" type="slidenum">
              <a:rPr lang="en-CA" smtClean="0"/>
              <a:pPr/>
              <a:t>20</a:t>
            </a:fld>
            <a:endParaRPr lang="en-CA"/>
          </a:p>
        </p:txBody>
      </p:sp>
      <p:sp>
        <p:nvSpPr>
          <p:cNvPr id="4" name="Title 3">
            <a:extLst>
              <a:ext uri="{FF2B5EF4-FFF2-40B4-BE49-F238E27FC236}">
                <a16:creationId xmlns:a16="http://schemas.microsoft.com/office/drawing/2014/main" xmlns="" id="{633A039B-3281-402A-9168-0CB066B80D85}"/>
              </a:ext>
            </a:extLst>
          </p:cNvPr>
          <p:cNvSpPr>
            <a:spLocks noGrp="1"/>
          </p:cNvSpPr>
          <p:nvPr>
            <p:ph type="title"/>
          </p:nvPr>
        </p:nvSpPr>
        <p:spPr/>
        <p:txBody>
          <a:bodyPr/>
          <a:lstStyle/>
          <a:p>
            <a:r>
              <a:rPr lang="en-CA" dirty="0"/>
              <a:t>Causation Study</a:t>
            </a:r>
          </a:p>
        </p:txBody>
      </p:sp>
    </p:spTree>
    <p:extLst>
      <p:ext uri="{BB962C8B-B14F-4D97-AF65-F5344CB8AC3E}">
        <p14:creationId xmlns:p14="http://schemas.microsoft.com/office/powerpoint/2010/main" val="3332721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6A7F957-56B4-49C9-AC04-777B05E245A1}"/>
              </a:ext>
            </a:extLst>
          </p:cNvPr>
          <p:cNvSpPr>
            <a:spLocks noGrp="1"/>
          </p:cNvSpPr>
          <p:nvPr>
            <p:ph idx="1"/>
          </p:nvPr>
        </p:nvSpPr>
        <p:spPr/>
        <p:txBody>
          <a:bodyPr/>
          <a:lstStyle/>
          <a:p>
            <a:r>
              <a:rPr lang="en-CA" dirty="0"/>
              <a:t>Engage Muskoka Survey</a:t>
            </a:r>
          </a:p>
          <a:p>
            <a:pPr lvl="1"/>
            <a:r>
              <a:rPr lang="en-CA" dirty="0"/>
              <a:t>Provide information on the history of Peninsula Lake, specifically on the history of algal blooms in the lake</a:t>
            </a:r>
          </a:p>
          <a:p>
            <a:r>
              <a:rPr lang="en-CA" dirty="0"/>
              <a:t>Citizen Science Data</a:t>
            </a:r>
          </a:p>
          <a:p>
            <a:pPr lvl="1"/>
            <a:r>
              <a:rPr lang="en-CA" dirty="0"/>
              <a:t>Data on water quality or climate that could be incorporated into the Causation Study</a:t>
            </a:r>
          </a:p>
        </p:txBody>
      </p:sp>
      <p:sp>
        <p:nvSpPr>
          <p:cNvPr id="3" name="Slide Number Placeholder 2">
            <a:extLst>
              <a:ext uri="{FF2B5EF4-FFF2-40B4-BE49-F238E27FC236}">
                <a16:creationId xmlns:a16="http://schemas.microsoft.com/office/drawing/2014/main" xmlns="" id="{94B42377-B91E-4E5D-8E43-B7FEB8ED7F37}"/>
              </a:ext>
            </a:extLst>
          </p:cNvPr>
          <p:cNvSpPr>
            <a:spLocks noGrp="1"/>
          </p:cNvSpPr>
          <p:nvPr>
            <p:ph type="sldNum" sz="quarter" idx="12"/>
          </p:nvPr>
        </p:nvSpPr>
        <p:spPr/>
        <p:txBody>
          <a:bodyPr/>
          <a:lstStyle/>
          <a:p>
            <a:fld id="{2C5F3F19-7553-45BD-BD20-F73A7157A391}" type="slidenum">
              <a:rPr lang="en-CA" smtClean="0"/>
              <a:pPr/>
              <a:t>21</a:t>
            </a:fld>
            <a:endParaRPr lang="en-CA"/>
          </a:p>
        </p:txBody>
      </p:sp>
      <p:sp>
        <p:nvSpPr>
          <p:cNvPr id="4" name="Title 3">
            <a:extLst>
              <a:ext uri="{FF2B5EF4-FFF2-40B4-BE49-F238E27FC236}">
                <a16:creationId xmlns:a16="http://schemas.microsoft.com/office/drawing/2014/main" xmlns="" id="{E01DBFD7-C216-41F9-97CE-BFF3A6F580C9}"/>
              </a:ext>
            </a:extLst>
          </p:cNvPr>
          <p:cNvSpPr>
            <a:spLocks noGrp="1"/>
          </p:cNvSpPr>
          <p:nvPr>
            <p:ph type="title"/>
          </p:nvPr>
        </p:nvSpPr>
        <p:spPr/>
        <p:txBody>
          <a:bodyPr/>
          <a:lstStyle/>
          <a:p>
            <a:r>
              <a:rPr lang="en-CA" dirty="0"/>
              <a:t>How Can you Help?</a:t>
            </a:r>
          </a:p>
        </p:txBody>
      </p:sp>
    </p:spTree>
    <p:extLst>
      <p:ext uri="{BB962C8B-B14F-4D97-AF65-F5344CB8AC3E}">
        <p14:creationId xmlns:p14="http://schemas.microsoft.com/office/powerpoint/2010/main" val="3742799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6A7F957-56B4-49C9-AC04-777B05E245A1}"/>
              </a:ext>
            </a:extLst>
          </p:cNvPr>
          <p:cNvSpPr>
            <a:spLocks noGrp="1"/>
          </p:cNvSpPr>
          <p:nvPr>
            <p:ph idx="1"/>
          </p:nvPr>
        </p:nvSpPr>
        <p:spPr/>
        <p:txBody>
          <a:bodyPr/>
          <a:lstStyle/>
          <a:p>
            <a:r>
              <a:rPr lang="en-CA" dirty="0"/>
              <a:t>To inform our Weight of Evidence approach to connect changes in climate, water quality and development to recent algal blooms in Peninsula Lake</a:t>
            </a:r>
          </a:p>
        </p:txBody>
      </p:sp>
      <p:sp>
        <p:nvSpPr>
          <p:cNvPr id="3" name="Slide Number Placeholder 2">
            <a:extLst>
              <a:ext uri="{FF2B5EF4-FFF2-40B4-BE49-F238E27FC236}">
                <a16:creationId xmlns:a16="http://schemas.microsoft.com/office/drawing/2014/main" xmlns="" id="{94B42377-B91E-4E5D-8E43-B7FEB8ED7F37}"/>
              </a:ext>
            </a:extLst>
          </p:cNvPr>
          <p:cNvSpPr>
            <a:spLocks noGrp="1"/>
          </p:cNvSpPr>
          <p:nvPr>
            <p:ph type="sldNum" sz="quarter" idx="12"/>
          </p:nvPr>
        </p:nvSpPr>
        <p:spPr/>
        <p:txBody>
          <a:bodyPr/>
          <a:lstStyle/>
          <a:p>
            <a:fld id="{2C5F3F19-7553-45BD-BD20-F73A7157A391}" type="slidenum">
              <a:rPr lang="en-CA" smtClean="0"/>
              <a:pPr/>
              <a:t>22</a:t>
            </a:fld>
            <a:endParaRPr lang="en-CA"/>
          </a:p>
        </p:txBody>
      </p:sp>
      <p:sp>
        <p:nvSpPr>
          <p:cNvPr id="4" name="Title 3">
            <a:extLst>
              <a:ext uri="{FF2B5EF4-FFF2-40B4-BE49-F238E27FC236}">
                <a16:creationId xmlns:a16="http://schemas.microsoft.com/office/drawing/2014/main" xmlns="" id="{E01DBFD7-C216-41F9-97CE-BFF3A6F580C9}"/>
              </a:ext>
            </a:extLst>
          </p:cNvPr>
          <p:cNvSpPr>
            <a:spLocks noGrp="1"/>
          </p:cNvSpPr>
          <p:nvPr>
            <p:ph type="title"/>
          </p:nvPr>
        </p:nvSpPr>
        <p:spPr/>
        <p:txBody>
          <a:bodyPr/>
          <a:lstStyle/>
          <a:p>
            <a:r>
              <a:rPr lang="en-CA" dirty="0"/>
              <a:t>How Will Your Input Be Used?</a:t>
            </a:r>
          </a:p>
        </p:txBody>
      </p:sp>
    </p:spTree>
    <p:extLst>
      <p:ext uri="{BB962C8B-B14F-4D97-AF65-F5344CB8AC3E}">
        <p14:creationId xmlns:p14="http://schemas.microsoft.com/office/powerpoint/2010/main" val="1562450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CF9C721-D876-4072-8103-C3CF3C030506}"/>
              </a:ext>
            </a:extLst>
          </p:cNvPr>
          <p:cNvSpPr>
            <a:spLocks noGrp="1"/>
          </p:cNvSpPr>
          <p:nvPr>
            <p:ph type="sldNum" sz="quarter" idx="12"/>
          </p:nvPr>
        </p:nvSpPr>
        <p:spPr/>
        <p:txBody>
          <a:bodyPr/>
          <a:lstStyle/>
          <a:p>
            <a:fld id="{2C5F3F19-7553-45BD-BD20-F73A7157A391}" type="slidenum">
              <a:rPr lang="en-CA" smtClean="0"/>
              <a:pPr/>
              <a:t>23</a:t>
            </a:fld>
            <a:endParaRPr lang="en-CA"/>
          </a:p>
        </p:txBody>
      </p:sp>
      <p:sp>
        <p:nvSpPr>
          <p:cNvPr id="4" name="Title 3">
            <a:extLst>
              <a:ext uri="{FF2B5EF4-FFF2-40B4-BE49-F238E27FC236}">
                <a16:creationId xmlns:a16="http://schemas.microsoft.com/office/drawing/2014/main" xmlns="" id="{8B79C49C-041F-4DFA-A38A-F5814D6200C5}"/>
              </a:ext>
            </a:extLst>
          </p:cNvPr>
          <p:cNvSpPr>
            <a:spLocks noGrp="1"/>
          </p:cNvSpPr>
          <p:nvPr>
            <p:ph type="title"/>
          </p:nvPr>
        </p:nvSpPr>
        <p:spPr/>
        <p:txBody>
          <a:bodyPr/>
          <a:lstStyle/>
          <a:p>
            <a:r>
              <a:rPr lang="en-CA" dirty="0"/>
              <a:t>Weight of Evidence Approach</a:t>
            </a:r>
          </a:p>
        </p:txBody>
      </p:sp>
      <p:pic>
        <p:nvPicPr>
          <p:cNvPr id="71" name="Content Placeholder 70">
            <a:extLst>
              <a:ext uri="{FF2B5EF4-FFF2-40B4-BE49-F238E27FC236}">
                <a16:creationId xmlns:a16="http://schemas.microsoft.com/office/drawing/2014/main" xmlns="" id="{B027B278-876B-424A-B34B-60330E4033BF}"/>
              </a:ext>
            </a:extLst>
          </p:cNvPr>
          <p:cNvPicPr>
            <a:picLocks noGrp="1" noChangeAspect="1"/>
          </p:cNvPicPr>
          <p:nvPr>
            <p:ph idx="1"/>
          </p:nvPr>
        </p:nvPicPr>
        <p:blipFill rotWithShape="1">
          <a:blip r:embed="rId2"/>
          <a:srcRect l="2626" t="3499" r="1126"/>
          <a:stretch/>
        </p:blipFill>
        <p:spPr>
          <a:xfrm>
            <a:off x="234651" y="1268760"/>
            <a:ext cx="8674697" cy="3600400"/>
          </a:xfrm>
          <a:prstGeom prst="rect">
            <a:avLst/>
          </a:prstGeom>
        </p:spPr>
      </p:pic>
    </p:spTree>
    <p:extLst>
      <p:ext uri="{BB962C8B-B14F-4D97-AF65-F5344CB8AC3E}">
        <p14:creationId xmlns:p14="http://schemas.microsoft.com/office/powerpoint/2010/main" val="1103527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D5BF107-F974-4A55-9EA3-9788BA9D3A05}"/>
              </a:ext>
            </a:extLst>
          </p:cNvPr>
          <p:cNvSpPr>
            <a:spLocks noGrp="1"/>
          </p:cNvSpPr>
          <p:nvPr>
            <p:ph type="sldNum" sz="quarter" idx="12"/>
          </p:nvPr>
        </p:nvSpPr>
        <p:spPr/>
        <p:txBody>
          <a:bodyPr/>
          <a:lstStyle/>
          <a:p>
            <a:fld id="{2C5F3F19-7553-45BD-BD20-F73A7157A391}" type="slidenum">
              <a:rPr lang="en-CA" smtClean="0"/>
              <a:pPr/>
              <a:t>24</a:t>
            </a:fld>
            <a:endParaRPr lang="en-CA"/>
          </a:p>
        </p:txBody>
      </p:sp>
      <p:sp>
        <p:nvSpPr>
          <p:cNvPr id="4" name="Title 3">
            <a:extLst>
              <a:ext uri="{FF2B5EF4-FFF2-40B4-BE49-F238E27FC236}">
                <a16:creationId xmlns:a16="http://schemas.microsoft.com/office/drawing/2014/main" xmlns="" id="{E291DD0A-E5F1-47B0-85BF-B66AE5951E94}"/>
              </a:ext>
            </a:extLst>
          </p:cNvPr>
          <p:cNvSpPr>
            <a:spLocks noGrp="1"/>
          </p:cNvSpPr>
          <p:nvPr>
            <p:ph type="title"/>
          </p:nvPr>
        </p:nvSpPr>
        <p:spPr/>
        <p:txBody>
          <a:bodyPr/>
          <a:lstStyle/>
          <a:p>
            <a:r>
              <a:rPr lang="en-CA" dirty="0"/>
              <a:t>Weight of Evidence Approach</a:t>
            </a:r>
          </a:p>
        </p:txBody>
      </p:sp>
      <p:graphicFrame>
        <p:nvGraphicFramePr>
          <p:cNvPr id="8" name="Content Placeholder 7">
            <a:extLst>
              <a:ext uri="{FF2B5EF4-FFF2-40B4-BE49-F238E27FC236}">
                <a16:creationId xmlns:a16="http://schemas.microsoft.com/office/drawing/2014/main" xmlns="" id="{434C5E0D-3D41-4F91-9243-C38E54B02E9A}"/>
              </a:ext>
            </a:extLst>
          </p:cNvPr>
          <p:cNvGraphicFramePr>
            <a:graphicFrameLocks noGrp="1"/>
          </p:cNvGraphicFramePr>
          <p:nvPr>
            <p:ph idx="1"/>
            <p:extLst>
              <p:ext uri="{D42A27DB-BD31-4B8C-83A1-F6EECF244321}">
                <p14:modId xmlns:p14="http://schemas.microsoft.com/office/powerpoint/2010/main" val="1539522885"/>
              </p:ext>
            </p:extLst>
          </p:nvPr>
        </p:nvGraphicFramePr>
        <p:xfrm>
          <a:off x="266936" y="1700808"/>
          <a:ext cx="8610127" cy="2876391"/>
        </p:xfrm>
        <a:graphic>
          <a:graphicData uri="http://schemas.openxmlformats.org/drawingml/2006/table">
            <a:tbl>
              <a:tblPr firstRow="1" firstCol="1" bandRow="1">
                <a:tableStyleId>{5C22544A-7EE6-4342-B048-85BDC9FD1C3A}</a:tableStyleId>
              </a:tblPr>
              <a:tblGrid>
                <a:gridCol w="970102">
                  <a:extLst>
                    <a:ext uri="{9D8B030D-6E8A-4147-A177-3AD203B41FA5}">
                      <a16:colId xmlns:a16="http://schemas.microsoft.com/office/drawing/2014/main" xmlns="" val="3120991844"/>
                    </a:ext>
                  </a:extLst>
                </a:gridCol>
                <a:gridCol w="590461">
                  <a:extLst>
                    <a:ext uri="{9D8B030D-6E8A-4147-A177-3AD203B41FA5}">
                      <a16:colId xmlns:a16="http://schemas.microsoft.com/office/drawing/2014/main" xmlns="" val="939523720"/>
                    </a:ext>
                  </a:extLst>
                </a:gridCol>
                <a:gridCol w="590461">
                  <a:extLst>
                    <a:ext uri="{9D8B030D-6E8A-4147-A177-3AD203B41FA5}">
                      <a16:colId xmlns:a16="http://schemas.microsoft.com/office/drawing/2014/main" xmlns="" val="567734195"/>
                    </a:ext>
                  </a:extLst>
                </a:gridCol>
                <a:gridCol w="664269">
                  <a:extLst>
                    <a:ext uri="{9D8B030D-6E8A-4147-A177-3AD203B41FA5}">
                      <a16:colId xmlns:a16="http://schemas.microsoft.com/office/drawing/2014/main" xmlns="" val="1530143270"/>
                    </a:ext>
                  </a:extLst>
                </a:gridCol>
                <a:gridCol w="738077">
                  <a:extLst>
                    <a:ext uri="{9D8B030D-6E8A-4147-A177-3AD203B41FA5}">
                      <a16:colId xmlns:a16="http://schemas.microsoft.com/office/drawing/2014/main" xmlns="" val="274233068"/>
                    </a:ext>
                  </a:extLst>
                </a:gridCol>
                <a:gridCol w="664269">
                  <a:extLst>
                    <a:ext uri="{9D8B030D-6E8A-4147-A177-3AD203B41FA5}">
                      <a16:colId xmlns:a16="http://schemas.microsoft.com/office/drawing/2014/main" xmlns="" val="2525900412"/>
                    </a:ext>
                  </a:extLst>
                </a:gridCol>
                <a:gridCol w="662303">
                  <a:extLst>
                    <a:ext uri="{9D8B030D-6E8A-4147-A177-3AD203B41FA5}">
                      <a16:colId xmlns:a16="http://schemas.microsoft.com/office/drawing/2014/main" xmlns="" val="2354787470"/>
                    </a:ext>
                  </a:extLst>
                </a:gridCol>
                <a:gridCol w="592427">
                  <a:extLst>
                    <a:ext uri="{9D8B030D-6E8A-4147-A177-3AD203B41FA5}">
                      <a16:colId xmlns:a16="http://schemas.microsoft.com/office/drawing/2014/main" xmlns="" val="3193038753"/>
                    </a:ext>
                  </a:extLst>
                </a:gridCol>
                <a:gridCol w="418415">
                  <a:extLst>
                    <a:ext uri="{9D8B030D-6E8A-4147-A177-3AD203B41FA5}">
                      <a16:colId xmlns:a16="http://schemas.microsoft.com/office/drawing/2014/main" xmlns="" val="2926931212"/>
                    </a:ext>
                  </a:extLst>
                </a:gridCol>
                <a:gridCol w="559955">
                  <a:extLst>
                    <a:ext uri="{9D8B030D-6E8A-4147-A177-3AD203B41FA5}">
                      <a16:colId xmlns:a16="http://schemas.microsoft.com/office/drawing/2014/main" xmlns="" val="1346231465"/>
                    </a:ext>
                  </a:extLst>
                </a:gridCol>
                <a:gridCol w="565532">
                  <a:extLst>
                    <a:ext uri="{9D8B030D-6E8A-4147-A177-3AD203B41FA5}">
                      <a16:colId xmlns:a16="http://schemas.microsoft.com/office/drawing/2014/main" xmlns="" val="889414075"/>
                    </a:ext>
                  </a:extLst>
                </a:gridCol>
                <a:gridCol w="648072">
                  <a:extLst>
                    <a:ext uri="{9D8B030D-6E8A-4147-A177-3AD203B41FA5}">
                      <a16:colId xmlns:a16="http://schemas.microsoft.com/office/drawing/2014/main" xmlns="" val="1590479822"/>
                    </a:ext>
                  </a:extLst>
                </a:gridCol>
                <a:gridCol w="513736">
                  <a:extLst>
                    <a:ext uri="{9D8B030D-6E8A-4147-A177-3AD203B41FA5}">
                      <a16:colId xmlns:a16="http://schemas.microsoft.com/office/drawing/2014/main" xmlns="" val="4201861779"/>
                    </a:ext>
                  </a:extLst>
                </a:gridCol>
                <a:gridCol w="432048">
                  <a:extLst>
                    <a:ext uri="{9D8B030D-6E8A-4147-A177-3AD203B41FA5}">
                      <a16:colId xmlns:a16="http://schemas.microsoft.com/office/drawing/2014/main" xmlns="" val="4059537944"/>
                    </a:ext>
                  </a:extLst>
                </a:gridCol>
              </a:tblGrid>
              <a:tr h="121456">
                <a:tc>
                  <a:txBody>
                    <a:bodyPr/>
                    <a:lstStyle/>
                    <a:p>
                      <a:pP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gridSpan="13">
                  <a:txBody>
                    <a:bodyPr/>
                    <a:lstStyle/>
                    <a:p>
                      <a:pPr algn="ctr">
                        <a:lnSpc>
                          <a:spcPct val="107000"/>
                        </a:lnSpc>
                        <a:spcAft>
                          <a:spcPts val="0"/>
                        </a:spcAft>
                      </a:pPr>
                      <a:r>
                        <a:rPr lang="en-US" sz="700">
                          <a:effectLst/>
                        </a:rPr>
                        <a:t>Lines of Evidence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xmlns="" val="4219364912"/>
                  </a:ext>
                </a:extLst>
              </a:tr>
              <a:tr h="468475">
                <a:tc>
                  <a:txBody>
                    <a:bodyPr/>
                    <a:lstStyle/>
                    <a:p>
                      <a:pPr algn="ctr">
                        <a:lnSpc>
                          <a:spcPct val="107000"/>
                        </a:lnSpc>
                        <a:spcAft>
                          <a:spcPts val="0"/>
                        </a:spcAft>
                      </a:pPr>
                      <a:r>
                        <a:rPr lang="en-US" sz="700" dirty="0">
                          <a:effectLst/>
                        </a:rPr>
                        <a:t>Potential Causes of Algal Blooms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600" dirty="0">
                          <a:effectLst/>
                        </a:rPr>
                        <a:t>Increased Bloom Frequency</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600" dirty="0">
                          <a:effectLst/>
                        </a:rPr>
                        <a:t>Benthic  vs Planktonic Species </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600" dirty="0">
                          <a:effectLst/>
                        </a:rPr>
                        <a:t>Documented Warmer Water</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600" dirty="0">
                          <a:effectLst/>
                        </a:rPr>
                        <a:t>Documented Increase in Storm Intensity </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600" dirty="0">
                          <a:effectLst/>
                        </a:rPr>
                        <a:t>Documented Warmer Air </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600" dirty="0">
                          <a:effectLst/>
                        </a:rPr>
                        <a:t>Documented Increase in Low Wind Periods</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600" dirty="0">
                          <a:effectLst/>
                        </a:rPr>
                        <a:t>Measured Internal Load</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600" dirty="0">
                          <a:effectLst/>
                        </a:rPr>
                        <a:t>Periodic Anoxia</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600" dirty="0">
                          <a:effectLst/>
                        </a:rPr>
                        <a:t>Documented Increase in Anoxia</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600" dirty="0">
                          <a:effectLst/>
                        </a:rPr>
                        <a:t>Documented Increase in TP </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600" dirty="0">
                          <a:effectLst/>
                        </a:rPr>
                        <a:t>Increased Watershed Disturbance</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600" dirty="0">
                          <a:effectLst/>
                        </a:rPr>
                        <a:t>Location of Blooms</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600" dirty="0">
                          <a:effectLst/>
                        </a:rPr>
                        <a:t>Extent of Blooms</a:t>
                      </a:r>
                      <a:endParaRPr lang="en-C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extLst>
                  <a:ext uri="{0D108BD9-81ED-4DB2-BD59-A6C34878D82A}">
                    <a16:rowId xmlns:a16="http://schemas.microsoft.com/office/drawing/2014/main" xmlns="" val="661346215"/>
                  </a:ext>
                </a:extLst>
              </a:tr>
              <a:tr h="342364">
                <a:tc>
                  <a:txBody>
                    <a:bodyPr/>
                    <a:lstStyle/>
                    <a:p>
                      <a:pPr>
                        <a:lnSpc>
                          <a:spcPct val="107000"/>
                        </a:lnSpc>
                        <a:spcAft>
                          <a:spcPts val="0"/>
                        </a:spcAft>
                      </a:pPr>
                      <a:r>
                        <a:rPr lang="en-US" sz="700">
                          <a:effectLst/>
                        </a:rPr>
                        <a:t>Climate Change - Warmer/Calmer Water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P</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extLst>
                  <a:ext uri="{0D108BD9-81ED-4DB2-BD59-A6C34878D82A}">
                    <a16:rowId xmlns:a16="http://schemas.microsoft.com/office/drawing/2014/main" xmlns="" val="3893488653"/>
                  </a:ext>
                </a:extLst>
              </a:tr>
              <a:tr h="342364">
                <a:tc>
                  <a:txBody>
                    <a:bodyPr/>
                    <a:lstStyle/>
                    <a:p>
                      <a:pPr>
                        <a:lnSpc>
                          <a:spcPct val="107000"/>
                        </a:lnSpc>
                        <a:spcAft>
                          <a:spcPts val="0"/>
                        </a:spcAft>
                      </a:pPr>
                      <a:r>
                        <a:rPr lang="en-US" sz="700">
                          <a:effectLst/>
                        </a:rPr>
                        <a:t>Climate Change - Enhanced Internal Loading</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P</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extLst>
                  <a:ext uri="{0D108BD9-81ED-4DB2-BD59-A6C34878D82A}">
                    <a16:rowId xmlns:a16="http://schemas.microsoft.com/office/drawing/2014/main" xmlns="" val="2630372298"/>
                  </a:ext>
                </a:extLst>
              </a:tr>
              <a:tr h="115673">
                <a:tc>
                  <a:txBody>
                    <a:bodyPr/>
                    <a:lstStyle/>
                    <a:p>
                      <a:pPr>
                        <a:lnSpc>
                          <a:spcPct val="107000"/>
                        </a:lnSpc>
                        <a:spcAft>
                          <a:spcPts val="0"/>
                        </a:spcAft>
                      </a:pPr>
                      <a:r>
                        <a:rPr lang="en-US" sz="700" dirty="0">
                          <a:effectLst/>
                        </a:rPr>
                        <a:t>Sediment Sources</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B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extLst>
                  <a:ext uri="{0D108BD9-81ED-4DB2-BD59-A6C34878D82A}">
                    <a16:rowId xmlns:a16="http://schemas.microsoft.com/office/drawing/2014/main" xmlns="" val="1897290159"/>
                  </a:ext>
                </a:extLst>
              </a:tr>
              <a:tr h="228242">
                <a:tc>
                  <a:txBody>
                    <a:bodyPr/>
                    <a:lstStyle/>
                    <a:p>
                      <a:pPr>
                        <a:lnSpc>
                          <a:spcPct val="107000"/>
                        </a:lnSpc>
                        <a:spcAft>
                          <a:spcPts val="0"/>
                        </a:spcAft>
                      </a:pPr>
                      <a:r>
                        <a:rPr lang="en-US" sz="700">
                          <a:effectLst/>
                        </a:rPr>
                        <a:t>Local Landscape Disturbances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P</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extLst>
                  <a:ext uri="{0D108BD9-81ED-4DB2-BD59-A6C34878D82A}">
                    <a16:rowId xmlns:a16="http://schemas.microsoft.com/office/drawing/2014/main" xmlns="" val="2528055465"/>
                  </a:ext>
                </a:extLst>
              </a:tr>
              <a:tr h="228242">
                <a:tc>
                  <a:txBody>
                    <a:bodyPr/>
                    <a:lstStyle/>
                    <a:p>
                      <a:pPr>
                        <a:lnSpc>
                          <a:spcPct val="107000"/>
                        </a:lnSpc>
                        <a:spcAft>
                          <a:spcPts val="0"/>
                        </a:spcAft>
                      </a:pPr>
                      <a:r>
                        <a:rPr lang="en-US" sz="700">
                          <a:effectLst/>
                        </a:rPr>
                        <a:t>Natural Internal Loading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P</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extLst>
                  <a:ext uri="{0D108BD9-81ED-4DB2-BD59-A6C34878D82A}">
                    <a16:rowId xmlns:a16="http://schemas.microsoft.com/office/drawing/2014/main" xmlns="" val="858686464"/>
                  </a:ext>
                </a:extLst>
              </a:tr>
              <a:tr h="228242">
                <a:tc>
                  <a:txBody>
                    <a:bodyPr/>
                    <a:lstStyle/>
                    <a:p>
                      <a:pPr>
                        <a:lnSpc>
                          <a:spcPct val="107000"/>
                        </a:lnSpc>
                        <a:spcAft>
                          <a:spcPts val="0"/>
                        </a:spcAft>
                      </a:pPr>
                      <a:r>
                        <a:rPr lang="en-US" sz="700">
                          <a:effectLst/>
                        </a:rPr>
                        <a:t>Increased TP Load - Septics</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P</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 </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extLst>
                  <a:ext uri="{0D108BD9-81ED-4DB2-BD59-A6C34878D82A}">
                    <a16:rowId xmlns:a16="http://schemas.microsoft.com/office/drawing/2014/main" xmlns="" val="3373508760"/>
                  </a:ext>
                </a:extLst>
              </a:tr>
              <a:tr h="228242">
                <a:tc>
                  <a:txBody>
                    <a:bodyPr/>
                    <a:lstStyle/>
                    <a:p>
                      <a:pPr>
                        <a:lnSpc>
                          <a:spcPct val="107000"/>
                        </a:lnSpc>
                        <a:spcAft>
                          <a:spcPts val="0"/>
                        </a:spcAft>
                      </a:pPr>
                      <a:r>
                        <a:rPr lang="en-US" sz="700">
                          <a:effectLst/>
                        </a:rPr>
                        <a:t>Increasd TP load- Watershed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P</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extLst>
                  <a:ext uri="{0D108BD9-81ED-4DB2-BD59-A6C34878D82A}">
                    <a16:rowId xmlns:a16="http://schemas.microsoft.com/office/drawing/2014/main" xmlns="" val="687068344"/>
                  </a:ext>
                </a:extLst>
              </a:tr>
              <a:tr h="228242">
                <a:tc>
                  <a:txBody>
                    <a:bodyPr/>
                    <a:lstStyle/>
                    <a:p>
                      <a:pPr>
                        <a:lnSpc>
                          <a:spcPct val="107000"/>
                        </a:lnSpc>
                        <a:spcAft>
                          <a:spcPts val="0"/>
                        </a:spcAft>
                      </a:pPr>
                      <a:r>
                        <a:rPr lang="en-US" sz="700">
                          <a:effectLst/>
                        </a:rPr>
                        <a:t>Increased TP Load - Specific Land Uses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P</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 </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dirty="0">
                          <a:effectLst/>
                        </a:rPr>
                        <a:t>X</a:t>
                      </a:r>
                      <a:endParaRPr lang="en-CA"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tc>
                  <a:txBody>
                    <a:bodyPr/>
                    <a:lstStyle/>
                    <a:p>
                      <a:pPr algn="ctr">
                        <a:lnSpc>
                          <a:spcPct val="107000"/>
                        </a:lnSpc>
                        <a:spcAft>
                          <a:spcPts val="0"/>
                        </a:spcAft>
                      </a:pPr>
                      <a:r>
                        <a:rPr lang="en-US" sz="700">
                          <a:effectLst/>
                        </a:rPr>
                        <a:t>X</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ctr"/>
                </a:tc>
                <a:extLst>
                  <a:ext uri="{0D108BD9-81ED-4DB2-BD59-A6C34878D82A}">
                    <a16:rowId xmlns:a16="http://schemas.microsoft.com/office/drawing/2014/main" xmlns="" val="2544956390"/>
                  </a:ext>
                </a:extLst>
              </a:tr>
              <a:tr h="115673">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b"/>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dirty="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extLst>
                  <a:ext uri="{0D108BD9-81ED-4DB2-BD59-A6C34878D82A}">
                    <a16:rowId xmlns:a16="http://schemas.microsoft.com/office/drawing/2014/main" xmlns="" val="2402680385"/>
                  </a:ext>
                </a:extLst>
              </a:tr>
              <a:tr h="228242">
                <a:tc>
                  <a:txBody>
                    <a:bodyPr/>
                    <a:lstStyle/>
                    <a:p>
                      <a:pPr>
                        <a:lnSpc>
                          <a:spcPct val="107000"/>
                        </a:lnSpc>
                        <a:spcAft>
                          <a:spcPts val="0"/>
                        </a:spcAft>
                      </a:pPr>
                      <a:r>
                        <a:rPr lang="en-US" sz="700">
                          <a:effectLst/>
                        </a:rPr>
                        <a:t>Benthic = Gloeotrichia</a:t>
                      </a:r>
                      <a:endParaRPr lang="en-CA" sz="700">
                        <a:effectLst/>
                        <a:latin typeface="Calibri" panose="020F0502020204030204" pitchFamily="34" charset="0"/>
                        <a:ea typeface="Calibri" panose="020F0502020204030204" pitchFamily="34" charset="0"/>
                        <a:cs typeface="Times New Roman" panose="02020603050405020304" pitchFamily="18" charset="0"/>
                      </a:endParaRPr>
                    </a:p>
                  </a:txBody>
                  <a:tcPr marL="41661" marR="41661" marT="0" marB="0" anchor="b"/>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dirty="0">
                        <a:effectLst/>
                        <a:latin typeface="Calibri" panose="020F0502020204030204" pitchFamily="34" charset="0"/>
                        <a:cs typeface="Times New Roman" panose="02020603050405020304" pitchFamily="18" charset="0"/>
                      </a:endParaRPr>
                    </a:p>
                  </a:txBody>
                  <a:tcPr marL="41661" marR="41661" marT="0" marB="0" anchor="ctr"/>
                </a:tc>
                <a:tc>
                  <a:txBody>
                    <a:bodyPr/>
                    <a:lstStyle/>
                    <a:p>
                      <a:pPr>
                        <a:lnSpc>
                          <a:spcPct val="107000"/>
                        </a:lnSpc>
                      </a:pPr>
                      <a:endParaRPr lang="en-CA" sz="700" dirty="0">
                        <a:effectLst/>
                        <a:latin typeface="Calibri" panose="020F0502020204030204" pitchFamily="34" charset="0"/>
                        <a:cs typeface="Times New Roman" panose="02020603050405020304" pitchFamily="18" charset="0"/>
                      </a:endParaRPr>
                    </a:p>
                  </a:txBody>
                  <a:tcPr marL="41661" marR="41661" marT="0" marB="0" anchor="ctr"/>
                </a:tc>
                <a:extLst>
                  <a:ext uri="{0D108BD9-81ED-4DB2-BD59-A6C34878D82A}">
                    <a16:rowId xmlns:a16="http://schemas.microsoft.com/office/drawing/2014/main" xmlns="" val="1018918810"/>
                  </a:ext>
                </a:extLst>
              </a:tr>
            </a:tbl>
          </a:graphicData>
        </a:graphic>
      </p:graphicFrame>
    </p:spTree>
    <p:extLst>
      <p:ext uri="{BB962C8B-B14F-4D97-AF65-F5344CB8AC3E}">
        <p14:creationId xmlns:p14="http://schemas.microsoft.com/office/powerpoint/2010/main" val="2601653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Thank you</a:t>
            </a:r>
          </a:p>
        </p:txBody>
      </p:sp>
      <p:sp>
        <p:nvSpPr>
          <p:cNvPr id="3" name="Slide Number Placeholder 2"/>
          <p:cNvSpPr>
            <a:spLocks noGrp="1"/>
          </p:cNvSpPr>
          <p:nvPr>
            <p:ph type="sldNum" sz="quarter" idx="4294967295"/>
          </p:nvPr>
        </p:nvSpPr>
        <p:spPr>
          <a:xfrm>
            <a:off x="8647272" y="6407944"/>
            <a:ext cx="365760" cy="365125"/>
          </a:xfrm>
        </p:spPr>
        <p:txBody>
          <a:bodyPr/>
          <a:lstStyle/>
          <a:p>
            <a:fld id="{2C5F3F19-7553-45BD-BD20-F73A7157A391}" type="slidenum">
              <a:rPr lang="en-CA" smtClean="0"/>
              <a:pPr/>
              <a:t>25</a:t>
            </a:fld>
            <a:endParaRPr lang="en-CA"/>
          </a:p>
        </p:txBody>
      </p:sp>
      <p:sp>
        <p:nvSpPr>
          <p:cNvPr id="4" name="Content Placeholder 1">
            <a:extLst>
              <a:ext uri="{FF2B5EF4-FFF2-40B4-BE49-F238E27FC236}">
                <a16:creationId xmlns:a16="http://schemas.microsoft.com/office/drawing/2014/main" xmlns="" id="{D5EC9B79-B7C9-433C-AB15-0E1EA0D19EF2}"/>
              </a:ext>
            </a:extLst>
          </p:cNvPr>
          <p:cNvSpPr txBox="1">
            <a:spLocks/>
          </p:cNvSpPr>
          <p:nvPr/>
        </p:nvSpPr>
        <p:spPr>
          <a:xfrm>
            <a:off x="457200" y="1481328"/>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CA" dirty="0"/>
              <a:t>Emily Crowder</a:t>
            </a:r>
          </a:p>
          <a:p>
            <a:pPr lvl="1"/>
            <a:r>
              <a:rPr lang="en-CA" dirty="0"/>
              <a:t>District Municipality of Muskoka</a:t>
            </a:r>
          </a:p>
          <a:p>
            <a:pPr lvl="1"/>
            <a:r>
              <a:rPr lang="en-US" dirty="0"/>
              <a:t>Phone: (705) 645-6764 x4313</a:t>
            </a:r>
            <a:endParaRPr lang="en-CA" dirty="0"/>
          </a:p>
          <a:p>
            <a:pPr lvl="1"/>
            <a:r>
              <a:rPr lang="en-US" dirty="0">
                <a:hlinkClick r:id="rId2">
                  <a:extLst>
                    <a:ext uri="{A12FA001-AC4F-418D-AE19-62706E023703}">
                      <ahyp:hlinkClr xmlns:ahyp="http://schemas.microsoft.com/office/drawing/2018/hyperlinkcolor" xmlns="" val="tx"/>
                    </a:ext>
                  </a:extLst>
                </a:hlinkClick>
              </a:rPr>
              <a:t>Emily.Crowder@muskoka.on.ca</a:t>
            </a:r>
            <a:endParaRPr lang="en-US" dirty="0"/>
          </a:p>
          <a:p>
            <a:pPr marL="393192" lvl="1" indent="0">
              <a:buNone/>
            </a:pPr>
            <a:endParaRPr lang="en-CA" dirty="0"/>
          </a:p>
          <a:p>
            <a:r>
              <a:rPr lang="en-CA" dirty="0"/>
              <a:t>Engage Muskoka Survey</a:t>
            </a:r>
          </a:p>
          <a:p>
            <a:pPr lvl="1"/>
            <a:r>
              <a:rPr lang="en-CA" u="sng" dirty="0">
                <a:hlinkClick r:id="rId3">
                  <a:extLst>
                    <a:ext uri="{A12FA001-AC4F-418D-AE19-62706E023703}">
                      <ahyp:hlinkClr xmlns:ahyp="http://schemas.microsoft.com/office/drawing/2018/hyperlinkcolor" xmlns="" val="tx"/>
                    </a:ext>
                  </a:extLst>
                </a:hlinkClick>
              </a:rPr>
              <a:t>https://www.engagemuskoka.ca/protecting-muskokas-vulnerable-lakes-causation-studies</a:t>
            </a:r>
            <a:endParaRPr lang="en-CA" dirty="0"/>
          </a:p>
          <a:p>
            <a:pPr lvl="1"/>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203" y="1268760"/>
            <a:ext cx="7499176" cy="4525963"/>
          </a:xfrm>
        </p:spPr>
        <p:txBody>
          <a:bodyPr>
            <a:normAutofit/>
          </a:bodyPr>
          <a:lstStyle/>
          <a:p>
            <a:r>
              <a:rPr lang="it-IT" dirty="0"/>
              <a:t>Request for Proposal issued by the District Municipality of Muskoka on August 13, 2019</a:t>
            </a:r>
          </a:p>
          <a:p>
            <a:pPr lvl="1"/>
            <a:r>
              <a:rPr lang="it-IT" dirty="0"/>
              <a:t>Goal is to develop an evidence-based, defensible approach to determine the cause(s) and contributing factors that are impacting water quality focused on Peninsula Lake but adaptable to other lakes listed as vulnerable under the Muskoka Official Plan</a:t>
            </a:r>
          </a:p>
          <a:p>
            <a:pPr lvl="1"/>
            <a:r>
              <a:rPr lang="it-IT" dirty="0"/>
              <a:t>Hutchinson Environmental Sciences Ltd. awarded the project </a:t>
            </a:r>
          </a:p>
          <a:p>
            <a:pPr lvl="1"/>
            <a:endParaRPr lang="it-IT" dirty="0"/>
          </a:p>
          <a:p>
            <a:endParaRPr lang="en-CA" dirty="0"/>
          </a:p>
        </p:txBody>
      </p:sp>
      <p:sp>
        <p:nvSpPr>
          <p:cNvPr id="6" name="Slide Number Placeholder 5"/>
          <p:cNvSpPr>
            <a:spLocks noGrp="1"/>
          </p:cNvSpPr>
          <p:nvPr>
            <p:ph type="sldNum" sz="quarter" idx="12"/>
          </p:nvPr>
        </p:nvSpPr>
        <p:spPr/>
        <p:txBody>
          <a:bodyPr/>
          <a:lstStyle/>
          <a:p>
            <a:fld id="{2C5F3F19-7553-45BD-BD20-F73A7157A391}" type="slidenum">
              <a:rPr lang="en-CA" smtClean="0"/>
              <a:pPr/>
              <a:t>3</a:t>
            </a:fld>
            <a:endParaRPr lang="en-CA"/>
          </a:p>
        </p:txBody>
      </p:sp>
      <p:sp>
        <p:nvSpPr>
          <p:cNvPr id="4" name="Title 3"/>
          <p:cNvSpPr>
            <a:spLocks noGrp="1"/>
          </p:cNvSpPr>
          <p:nvPr>
            <p:ph type="title"/>
          </p:nvPr>
        </p:nvSpPr>
        <p:spPr/>
        <p:txBody>
          <a:bodyPr>
            <a:normAutofit/>
          </a:bodyPr>
          <a:lstStyle/>
          <a:p>
            <a:r>
              <a:rPr lang="en-CA" dirty="0"/>
              <a:t>Background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6F0A269-9008-4885-AC1C-0E025BEEC9F5}"/>
              </a:ext>
            </a:extLst>
          </p:cNvPr>
          <p:cNvSpPr>
            <a:spLocks noGrp="1"/>
          </p:cNvSpPr>
          <p:nvPr>
            <p:ph idx="1"/>
          </p:nvPr>
        </p:nvSpPr>
        <p:spPr/>
        <p:txBody>
          <a:bodyPr>
            <a:normAutofit fontScale="92500" lnSpcReduction="10000"/>
          </a:bodyPr>
          <a:lstStyle/>
          <a:p>
            <a:r>
              <a:rPr lang="en-CA" dirty="0"/>
              <a:t>Hutchinson Environmental Sciences Ltd. (HESL) is a team of 9 experienced scientists specializing in aquatic environmental science for over a decade and head office in Bracebridge</a:t>
            </a:r>
          </a:p>
          <a:p>
            <a:r>
              <a:rPr lang="en-CA" dirty="0"/>
              <a:t>HESL’s areas of expertise: </a:t>
            </a:r>
          </a:p>
          <a:p>
            <a:pPr lvl="1"/>
            <a:r>
              <a:rPr lang="en-GB" sz="2400" dirty="0"/>
              <a:t>Lake and Watershed Management,</a:t>
            </a:r>
          </a:p>
          <a:p>
            <a:pPr lvl="1"/>
            <a:r>
              <a:rPr lang="en-CA" sz="2400" dirty="0"/>
              <a:t>Algal and Nutrient Dynamics </a:t>
            </a:r>
          </a:p>
          <a:p>
            <a:pPr lvl="1"/>
            <a:r>
              <a:rPr lang="en-GB" sz="2400" dirty="0"/>
              <a:t>Water Quality Assessment and Modelling,</a:t>
            </a:r>
            <a:endParaRPr lang="en-CA" sz="2400" dirty="0"/>
          </a:p>
          <a:p>
            <a:pPr lvl="1"/>
            <a:r>
              <a:rPr lang="en-GB" sz="2400" dirty="0"/>
              <a:t>Receiving Water and Assimilative Capacity Studies, and</a:t>
            </a:r>
            <a:endParaRPr lang="en-CA" sz="2400" dirty="0"/>
          </a:p>
          <a:p>
            <a:pPr lvl="1"/>
            <a:r>
              <a:rPr lang="en-GB" sz="2400" dirty="0"/>
              <a:t>Peer Review, Public Engagement/Facilitation and Scientific Synthesis</a:t>
            </a:r>
            <a:r>
              <a:rPr lang="en-GB" sz="2000" dirty="0"/>
              <a:t>.</a:t>
            </a:r>
          </a:p>
          <a:p>
            <a:pPr lvl="1"/>
            <a:endParaRPr lang="en-CA" dirty="0"/>
          </a:p>
        </p:txBody>
      </p:sp>
      <p:sp>
        <p:nvSpPr>
          <p:cNvPr id="3" name="Slide Number Placeholder 2">
            <a:extLst>
              <a:ext uri="{FF2B5EF4-FFF2-40B4-BE49-F238E27FC236}">
                <a16:creationId xmlns:a16="http://schemas.microsoft.com/office/drawing/2014/main" xmlns="" id="{3F374360-7578-4C70-A6C2-826F567E6D43}"/>
              </a:ext>
            </a:extLst>
          </p:cNvPr>
          <p:cNvSpPr>
            <a:spLocks noGrp="1"/>
          </p:cNvSpPr>
          <p:nvPr>
            <p:ph type="sldNum" sz="quarter" idx="12"/>
          </p:nvPr>
        </p:nvSpPr>
        <p:spPr/>
        <p:txBody>
          <a:bodyPr/>
          <a:lstStyle/>
          <a:p>
            <a:fld id="{2C5F3F19-7553-45BD-BD20-F73A7157A391}" type="slidenum">
              <a:rPr lang="en-CA" smtClean="0"/>
              <a:pPr/>
              <a:t>4</a:t>
            </a:fld>
            <a:endParaRPr lang="en-CA"/>
          </a:p>
        </p:txBody>
      </p:sp>
      <p:sp>
        <p:nvSpPr>
          <p:cNvPr id="4" name="Title 3">
            <a:extLst>
              <a:ext uri="{FF2B5EF4-FFF2-40B4-BE49-F238E27FC236}">
                <a16:creationId xmlns:a16="http://schemas.microsoft.com/office/drawing/2014/main" xmlns="" id="{33E603A5-2BAD-4DE1-8FE6-E32422A8283E}"/>
              </a:ext>
            </a:extLst>
          </p:cNvPr>
          <p:cNvSpPr>
            <a:spLocks noGrp="1"/>
          </p:cNvSpPr>
          <p:nvPr>
            <p:ph type="title"/>
          </p:nvPr>
        </p:nvSpPr>
        <p:spPr/>
        <p:txBody>
          <a:bodyPr>
            <a:normAutofit/>
          </a:bodyPr>
          <a:lstStyle/>
          <a:p>
            <a:r>
              <a:rPr lang="en-CA" dirty="0"/>
              <a:t>Project Team</a:t>
            </a:r>
          </a:p>
        </p:txBody>
      </p:sp>
    </p:spTree>
    <p:extLst>
      <p:ext uri="{BB962C8B-B14F-4D97-AF65-F5344CB8AC3E}">
        <p14:creationId xmlns:p14="http://schemas.microsoft.com/office/powerpoint/2010/main" val="155860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3FD2F37-46CE-442E-A9E5-B89B32A3D83D}"/>
              </a:ext>
            </a:extLst>
          </p:cNvPr>
          <p:cNvSpPr>
            <a:spLocks noGrp="1"/>
          </p:cNvSpPr>
          <p:nvPr>
            <p:ph idx="1"/>
          </p:nvPr>
        </p:nvSpPr>
        <p:spPr>
          <a:xfrm>
            <a:off x="484719" y="1166018"/>
            <a:ext cx="8229600" cy="4525963"/>
          </a:xfrm>
        </p:spPr>
        <p:txBody>
          <a:bodyPr>
            <a:normAutofit/>
          </a:bodyPr>
          <a:lstStyle/>
          <a:p>
            <a:pPr marL="624078" indent="-514350">
              <a:buFont typeface="+mj-lt"/>
              <a:buAutoNum type="arabicPeriod"/>
            </a:pPr>
            <a:r>
              <a:rPr lang="en-CA" dirty="0"/>
              <a:t>Start-up meeting </a:t>
            </a:r>
            <a:r>
              <a:rPr lang="en-CA" dirty="0">
                <a:latin typeface="Wingdings" panose="05000000000000000000" pitchFamily="2" charset="2"/>
                <a:sym typeface="Wingdings" panose="05000000000000000000" pitchFamily="2" charset="2"/>
              </a:rPr>
              <a:t></a:t>
            </a:r>
            <a:endParaRPr lang="en-CA" dirty="0"/>
          </a:p>
          <a:p>
            <a:pPr marL="624078" indent="-514350">
              <a:buFont typeface="+mj-lt"/>
              <a:buAutoNum type="arabicPeriod"/>
            </a:pPr>
            <a:r>
              <a:rPr lang="en-CA" dirty="0"/>
              <a:t>Compile and review existing data - Ongoing</a:t>
            </a:r>
          </a:p>
          <a:p>
            <a:pPr marL="822960" lvl="1" indent="-457200">
              <a:buAutoNum type="alphaLcParenR"/>
            </a:pPr>
            <a:r>
              <a:rPr lang="en-CA" dirty="0"/>
              <a:t>Background Review</a:t>
            </a:r>
          </a:p>
          <a:p>
            <a:pPr marL="624078" indent="-514350">
              <a:buFont typeface="+mj-lt"/>
              <a:buAutoNum type="arabicPeriod"/>
            </a:pPr>
            <a:r>
              <a:rPr lang="en-CA" dirty="0"/>
              <a:t>Field program </a:t>
            </a:r>
            <a:r>
              <a:rPr lang="en-CA" dirty="0">
                <a:latin typeface="Wingdings" panose="05000000000000000000" pitchFamily="2" charset="2"/>
                <a:sym typeface="Wingdings" panose="05000000000000000000" pitchFamily="2" charset="2"/>
              </a:rPr>
              <a:t></a:t>
            </a:r>
            <a:endParaRPr lang="en-CA" dirty="0"/>
          </a:p>
          <a:p>
            <a:pPr marL="880110" lvl="1" indent="-514350">
              <a:buFont typeface="+mj-lt"/>
              <a:buAutoNum type="alphaLcParenR"/>
            </a:pPr>
            <a:r>
              <a:rPr lang="en-CA" dirty="0"/>
              <a:t>Water quality sampling (October 2019) </a:t>
            </a:r>
            <a:r>
              <a:rPr lang="en-CA" dirty="0">
                <a:latin typeface="Wingdings" panose="05000000000000000000" pitchFamily="2" charset="2"/>
                <a:sym typeface="Wingdings" panose="05000000000000000000" pitchFamily="2" charset="2"/>
              </a:rPr>
              <a:t></a:t>
            </a:r>
            <a:endParaRPr lang="en-CA" dirty="0"/>
          </a:p>
          <a:p>
            <a:pPr marL="624078" indent="-514350">
              <a:buFont typeface="+mj-lt"/>
              <a:buAutoNum type="arabicPeriod"/>
            </a:pPr>
            <a:r>
              <a:rPr lang="en-CA" dirty="0"/>
              <a:t>Gap analysis and establish parameters of interest </a:t>
            </a:r>
          </a:p>
          <a:p>
            <a:pPr marL="624078" indent="-514350">
              <a:buFont typeface="+mj-lt"/>
              <a:buAutoNum type="arabicPeriod"/>
            </a:pPr>
            <a:r>
              <a:rPr lang="en-CA" dirty="0"/>
              <a:t>Phosphorus budget</a:t>
            </a:r>
          </a:p>
          <a:p>
            <a:pPr marL="624078" indent="-514350">
              <a:buFont typeface="+mj-lt"/>
              <a:buAutoNum type="arabicPeriod"/>
            </a:pPr>
            <a:r>
              <a:rPr lang="en-CA" dirty="0"/>
              <a:t>Development of Causation Study Pilot Program – Weight </a:t>
            </a:r>
            <a:r>
              <a:rPr lang="en-CA"/>
              <a:t>of Evidence</a:t>
            </a:r>
            <a:endParaRPr lang="en-CA" dirty="0"/>
          </a:p>
          <a:p>
            <a:endParaRPr lang="en-CA" dirty="0"/>
          </a:p>
        </p:txBody>
      </p:sp>
      <p:sp>
        <p:nvSpPr>
          <p:cNvPr id="3" name="Slide Number Placeholder 2">
            <a:extLst>
              <a:ext uri="{FF2B5EF4-FFF2-40B4-BE49-F238E27FC236}">
                <a16:creationId xmlns:a16="http://schemas.microsoft.com/office/drawing/2014/main" xmlns="" id="{C0C8178B-8FA0-4D22-BC02-0BD5C7E58115}"/>
              </a:ext>
            </a:extLst>
          </p:cNvPr>
          <p:cNvSpPr>
            <a:spLocks noGrp="1"/>
          </p:cNvSpPr>
          <p:nvPr>
            <p:ph type="sldNum" sz="quarter" idx="12"/>
          </p:nvPr>
        </p:nvSpPr>
        <p:spPr/>
        <p:txBody>
          <a:bodyPr/>
          <a:lstStyle/>
          <a:p>
            <a:fld id="{2C5F3F19-7553-45BD-BD20-F73A7157A391}" type="slidenum">
              <a:rPr lang="en-CA" smtClean="0"/>
              <a:pPr/>
              <a:t>5</a:t>
            </a:fld>
            <a:endParaRPr lang="en-CA"/>
          </a:p>
        </p:txBody>
      </p:sp>
      <p:sp>
        <p:nvSpPr>
          <p:cNvPr id="4" name="Title 3">
            <a:extLst>
              <a:ext uri="{FF2B5EF4-FFF2-40B4-BE49-F238E27FC236}">
                <a16:creationId xmlns:a16="http://schemas.microsoft.com/office/drawing/2014/main" xmlns="" id="{E43B4008-F6D1-4FF5-9CF7-8431F0D9C4DF}"/>
              </a:ext>
            </a:extLst>
          </p:cNvPr>
          <p:cNvSpPr>
            <a:spLocks noGrp="1"/>
          </p:cNvSpPr>
          <p:nvPr>
            <p:ph type="title"/>
          </p:nvPr>
        </p:nvSpPr>
        <p:spPr/>
        <p:txBody>
          <a:bodyPr/>
          <a:lstStyle/>
          <a:p>
            <a:r>
              <a:rPr lang="en-CA" dirty="0"/>
              <a:t>Workplan</a:t>
            </a:r>
          </a:p>
        </p:txBody>
      </p:sp>
    </p:spTree>
    <p:extLst>
      <p:ext uri="{BB962C8B-B14F-4D97-AF65-F5344CB8AC3E}">
        <p14:creationId xmlns:p14="http://schemas.microsoft.com/office/powerpoint/2010/main" val="25973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41FA2F5-5FD0-47A1-8674-16E23E11A7C9}"/>
              </a:ext>
            </a:extLst>
          </p:cNvPr>
          <p:cNvSpPr>
            <a:spLocks noGrp="1"/>
          </p:cNvSpPr>
          <p:nvPr>
            <p:ph type="sldNum" sz="quarter" idx="12"/>
          </p:nvPr>
        </p:nvSpPr>
        <p:spPr/>
        <p:txBody>
          <a:bodyPr/>
          <a:lstStyle/>
          <a:p>
            <a:fld id="{2C5F3F19-7553-45BD-BD20-F73A7157A391}" type="slidenum">
              <a:rPr lang="en-CA" smtClean="0"/>
              <a:pPr/>
              <a:t>6</a:t>
            </a:fld>
            <a:endParaRPr lang="en-CA"/>
          </a:p>
        </p:txBody>
      </p:sp>
      <p:sp>
        <p:nvSpPr>
          <p:cNvPr id="4" name="Title 3">
            <a:extLst>
              <a:ext uri="{FF2B5EF4-FFF2-40B4-BE49-F238E27FC236}">
                <a16:creationId xmlns:a16="http://schemas.microsoft.com/office/drawing/2014/main" xmlns="" id="{FBF98BF8-16BC-47A9-A7D3-F76D3C454895}"/>
              </a:ext>
            </a:extLst>
          </p:cNvPr>
          <p:cNvSpPr>
            <a:spLocks noGrp="1"/>
          </p:cNvSpPr>
          <p:nvPr>
            <p:ph type="title"/>
          </p:nvPr>
        </p:nvSpPr>
        <p:spPr/>
        <p:txBody>
          <a:bodyPr/>
          <a:lstStyle/>
          <a:p>
            <a:r>
              <a:rPr lang="en-CA" dirty="0"/>
              <a:t>Scheduling</a:t>
            </a:r>
          </a:p>
        </p:txBody>
      </p:sp>
      <p:pic>
        <p:nvPicPr>
          <p:cNvPr id="7" name="Content Placeholder 6">
            <a:extLst>
              <a:ext uri="{FF2B5EF4-FFF2-40B4-BE49-F238E27FC236}">
                <a16:creationId xmlns:a16="http://schemas.microsoft.com/office/drawing/2014/main" xmlns="" id="{A0862E04-AF16-4936-97EA-B06218183050}"/>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30435"/>
          <a:stretch/>
        </p:blipFill>
        <p:spPr bwMode="auto">
          <a:xfrm>
            <a:off x="452206" y="1106742"/>
            <a:ext cx="8057238" cy="4644516"/>
          </a:xfrm>
          <a:prstGeom prst="rect">
            <a:avLst/>
          </a:prstGeom>
          <a:noFill/>
          <a:ln>
            <a:noFill/>
          </a:ln>
        </p:spPr>
      </p:pic>
    </p:spTree>
    <p:extLst>
      <p:ext uri="{BB962C8B-B14F-4D97-AF65-F5344CB8AC3E}">
        <p14:creationId xmlns:p14="http://schemas.microsoft.com/office/powerpoint/2010/main" val="98651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D845C60-C17B-4421-9370-0D8EA5DF7769}"/>
              </a:ext>
            </a:extLst>
          </p:cNvPr>
          <p:cNvSpPr>
            <a:spLocks noGrp="1"/>
          </p:cNvSpPr>
          <p:nvPr>
            <p:ph type="sldNum" sz="quarter" idx="12"/>
          </p:nvPr>
        </p:nvSpPr>
        <p:spPr/>
        <p:txBody>
          <a:bodyPr/>
          <a:lstStyle/>
          <a:p>
            <a:fld id="{2C5F3F19-7553-45BD-BD20-F73A7157A391}" type="slidenum">
              <a:rPr lang="en-CA" smtClean="0"/>
              <a:pPr/>
              <a:t>7</a:t>
            </a:fld>
            <a:endParaRPr lang="en-CA"/>
          </a:p>
        </p:txBody>
      </p:sp>
      <p:sp>
        <p:nvSpPr>
          <p:cNvPr id="4" name="Title 3">
            <a:extLst>
              <a:ext uri="{FF2B5EF4-FFF2-40B4-BE49-F238E27FC236}">
                <a16:creationId xmlns:a16="http://schemas.microsoft.com/office/drawing/2014/main" xmlns="" id="{359FD6A6-794E-4E06-8B00-3713A4885732}"/>
              </a:ext>
            </a:extLst>
          </p:cNvPr>
          <p:cNvSpPr>
            <a:spLocks noGrp="1"/>
          </p:cNvSpPr>
          <p:nvPr>
            <p:ph type="title"/>
          </p:nvPr>
        </p:nvSpPr>
        <p:spPr/>
        <p:txBody>
          <a:bodyPr>
            <a:normAutofit fontScale="90000"/>
          </a:bodyPr>
          <a:lstStyle/>
          <a:p>
            <a:r>
              <a:rPr lang="en-CA" dirty="0"/>
              <a:t>What Might Cause an Algal Bloom? </a:t>
            </a:r>
          </a:p>
        </p:txBody>
      </p:sp>
      <p:sp>
        <p:nvSpPr>
          <p:cNvPr id="5" name="Content Placeholder 1">
            <a:extLst>
              <a:ext uri="{FF2B5EF4-FFF2-40B4-BE49-F238E27FC236}">
                <a16:creationId xmlns:a16="http://schemas.microsoft.com/office/drawing/2014/main" xmlns="" id="{44EEF92E-1DBB-4B1B-B806-5E8FE960EEB5}"/>
              </a:ext>
            </a:extLst>
          </p:cNvPr>
          <p:cNvSpPr>
            <a:spLocks noGrp="1"/>
          </p:cNvSpPr>
          <p:nvPr>
            <p:ph idx="1"/>
          </p:nvPr>
        </p:nvSpPr>
        <p:spPr>
          <a:xfrm>
            <a:off x="411320" y="1196752"/>
            <a:ext cx="8291264" cy="5472608"/>
          </a:xfrm>
        </p:spPr>
        <p:txBody>
          <a:bodyPr>
            <a:normAutofit fontScale="70000" lnSpcReduction="20000"/>
          </a:bodyPr>
          <a:lstStyle/>
          <a:p>
            <a:pPr marL="109728" indent="0" algn="ctr">
              <a:buNone/>
            </a:pPr>
            <a:r>
              <a:rPr lang="en-CA" sz="3100" dirty="0"/>
              <a:t>No definitive cause – they are favoured in nutrient rich waters –but not in low nutrient waters like Peninsula Lake. </a:t>
            </a:r>
          </a:p>
          <a:p>
            <a:endParaRPr lang="en-CA" dirty="0"/>
          </a:p>
          <a:p>
            <a:pPr marL="109728" indent="0">
              <a:buNone/>
            </a:pPr>
            <a:endParaRPr lang="en-CA" dirty="0"/>
          </a:p>
          <a:p>
            <a:pPr marL="109728" indent="0">
              <a:buNone/>
            </a:pPr>
            <a:endParaRPr lang="en-CA" dirty="0"/>
          </a:p>
          <a:p>
            <a:r>
              <a:rPr lang="en-CA" dirty="0"/>
              <a:t>Increase in total phosphorus in surface water</a:t>
            </a:r>
          </a:p>
          <a:p>
            <a:pPr lvl="1"/>
            <a:r>
              <a:rPr lang="en-CA" dirty="0"/>
              <a:t>Land use changes, point sources  </a:t>
            </a:r>
          </a:p>
          <a:p>
            <a:r>
              <a:rPr lang="en-CA" dirty="0"/>
              <a:t>Warmer, more stable water column favours cyanobacteria</a:t>
            </a:r>
          </a:p>
          <a:p>
            <a:r>
              <a:rPr lang="en-CA" dirty="0"/>
              <a:t>Algal species that take phosphorus from enriched sediments  </a:t>
            </a:r>
          </a:p>
          <a:p>
            <a:r>
              <a:rPr lang="en-CA" dirty="0"/>
              <a:t>Other ions in water (iron)  </a:t>
            </a:r>
          </a:p>
          <a:p>
            <a:r>
              <a:rPr lang="en-CA" dirty="0"/>
              <a:t>Loss of oxygen in deep water</a:t>
            </a:r>
          </a:p>
          <a:p>
            <a:pPr lvl="1"/>
            <a:r>
              <a:rPr lang="en-CA" dirty="0"/>
              <a:t>Some lakes have deep water anoxia</a:t>
            </a:r>
          </a:p>
          <a:p>
            <a:pPr lvl="2"/>
            <a:r>
              <a:rPr lang="en-CA" dirty="0"/>
              <a:t>Warming climate promotes anoxia (earlier stratification)</a:t>
            </a:r>
          </a:p>
          <a:p>
            <a:pPr lvl="1"/>
            <a:r>
              <a:rPr lang="en-CA" dirty="0"/>
              <a:t>Anoxia promotes phosphorus release from bottom sediments (internal load) </a:t>
            </a:r>
          </a:p>
          <a:p>
            <a:pPr lvl="1"/>
            <a:r>
              <a:rPr lang="en-CA" dirty="0"/>
              <a:t>Some algal forms (cyanobacteria) can migrate to deep water to take up this phosphorus then bloom on surface</a:t>
            </a:r>
          </a:p>
          <a:p>
            <a:pPr marL="393192" lvl="1" indent="0">
              <a:buNone/>
            </a:pPr>
            <a:r>
              <a:rPr lang="en-CA" dirty="0"/>
              <a:t> </a:t>
            </a:r>
          </a:p>
          <a:p>
            <a:pPr marL="109728" indent="0">
              <a:buNone/>
            </a:pPr>
            <a:endParaRPr lang="en-CA" dirty="0"/>
          </a:p>
        </p:txBody>
      </p:sp>
    </p:spTree>
    <p:extLst>
      <p:ext uri="{BB962C8B-B14F-4D97-AF65-F5344CB8AC3E}">
        <p14:creationId xmlns:p14="http://schemas.microsoft.com/office/powerpoint/2010/main" val="100343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D845C60-C17B-4421-9370-0D8EA5DF7769}"/>
              </a:ext>
            </a:extLst>
          </p:cNvPr>
          <p:cNvSpPr>
            <a:spLocks noGrp="1"/>
          </p:cNvSpPr>
          <p:nvPr>
            <p:ph type="sldNum" sz="quarter" idx="12"/>
          </p:nvPr>
        </p:nvSpPr>
        <p:spPr/>
        <p:txBody>
          <a:bodyPr/>
          <a:lstStyle/>
          <a:p>
            <a:fld id="{2C5F3F19-7553-45BD-BD20-F73A7157A391}" type="slidenum">
              <a:rPr lang="en-CA" smtClean="0"/>
              <a:pPr/>
              <a:t>8</a:t>
            </a:fld>
            <a:endParaRPr lang="en-CA"/>
          </a:p>
        </p:txBody>
      </p:sp>
      <p:sp>
        <p:nvSpPr>
          <p:cNvPr id="4" name="Title 3">
            <a:extLst>
              <a:ext uri="{FF2B5EF4-FFF2-40B4-BE49-F238E27FC236}">
                <a16:creationId xmlns:a16="http://schemas.microsoft.com/office/drawing/2014/main" xmlns="" id="{359FD6A6-794E-4E06-8B00-3713A4885732}"/>
              </a:ext>
            </a:extLst>
          </p:cNvPr>
          <p:cNvSpPr>
            <a:spLocks noGrp="1"/>
          </p:cNvSpPr>
          <p:nvPr>
            <p:ph type="title"/>
          </p:nvPr>
        </p:nvSpPr>
        <p:spPr/>
        <p:txBody>
          <a:bodyPr>
            <a:normAutofit fontScale="90000"/>
          </a:bodyPr>
          <a:lstStyle/>
          <a:p>
            <a:r>
              <a:rPr lang="en-CA" dirty="0"/>
              <a:t>What Might Cause an Algal Bloom? </a:t>
            </a:r>
          </a:p>
        </p:txBody>
      </p:sp>
      <p:sp>
        <p:nvSpPr>
          <p:cNvPr id="5" name="Content Placeholder 1">
            <a:extLst>
              <a:ext uri="{FF2B5EF4-FFF2-40B4-BE49-F238E27FC236}">
                <a16:creationId xmlns:a16="http://schemas.microsoft.com/office/drawing/2014/main" xmlns="" id="{44EEF92E-1DBB-4B1B-B806-5E8FE960EEB5}"/>
              </a:ext>
            </a:extLst>
          </p:cNvPr>
          <p:cNvSpPr>
            <a:spLocks noGrp="1"/>
          </p:cNvSpPr>
          <p:nvPr>
            <p:ph idx="1"/>
          </p:nvPr>
        </p:nvSpPr>
        <p:spPr>
          <a:xfrm>
            <a:off x="411320" y="1196752"/>
            <a:ext cx="8291264" cy="5472608"/>
          </a:xfrm>
        </p:spPr>
        <p:txBody>
          <a:bodyPr>
            <a:normAutofit/>
          </a:bodyPr>
          <a:lstStyle/>
          <a:p>
            <a:r>
              <a:rPr lang="en-CA" sz="2000" dirty="0"/>
              <a:t>Loss of oxygen in deep water – Sturgeon Bay Example</a:t>
            </a:r>
          </a:p>
          <a:p>
            <a:endParaRPr lang="en-CA" sz="2000" dirty="0"/>
          </a:p>
          <a:p>
            <a:endParaRPr lang="en-CA" sz="2000" dirty="0"/>
          </a:p>
          <a:p>
            <a:pPr lvl="8"/>
            <a:r>
              <a:rPr lang="en-CA" sz="900" dirty="0"/>
              <a:t> </a:t>
            </a:r>
          </a:p>
          <a:p>
            <a:pPr marL="393192" lvl="1" indent="0">
              <a:buNone/>
            </a:pPr>
            <a:r>
              <a:rPr lang="en-CA" sz="2000" dirty="0"/>
              <a:t> </a:t>
            </a:r>
          </a:p>
          <a:p>
            <a:endParaRPr lang="en-CA" sz="2000" dirty="0"/>
          </a:p>
        </p:txBody>
      </p:sp>
      <p:pic>
        <p:nvPicPr>
          <p:cNvPr id="2" name="Picture 1">
            <a:extLst>
              <a:ext uri="{FF2B5EF4-FFF2-40B4-BE49-F238E27FC236}">
                <a16:creationId xmlns:a16="http://schemas.microsoft.com/office/drawing/2014/main" xmlns="" id="{4B4C28F4-8154-4378-AF1E-69024EEA3A5A}"/>
              </a:ext>
            </a:extLst>
          </p:cNvPr>
          <p:cNvPicPr>
            <a:picLocks noChangeAspect="1"/>
          </p:cNvPicPr>
          <p:nvPr/>
        </p:nvPicPr>
        <p:blipFill rotWithShape="1">
          <a:blip r:embed="rId2"/>
          <a:srcRect l="6924" t="-609" r="7794" b="609"/>
          <a:stretch/>
        </p:blipFill>
        <p:spPr>
          <a:xfrm>
            <a:off x="3680285" y="1506086"/>
            <a:ext cx="3960441" cy="2154511"/>
          </a:xfrm>
          <a:prstGeom prst="rect">
            <a:avLst/>
          </a:prstGeom>
        </p:spPr>
      </p:pic>
      <p:pic>
        <p:nvPicPr>
          <p:cNvPr id="6" name="Picture 5">
            <a:extLst>
              <a:ext uri="{FF2B5EF4-FFF2-40B4-BE49-F238E27FC236}">
                <a16:creationId xmlns:a16="http://schemas.microsoft.com/office/drawing/2014/main" xmlns="" id="{7FA75479-84C7-44EF-83B1-339529A28DAE}"/>
              </a:ext>
            </a:extLst>
          </p:cNvPr>
          <p:cNvPicPr>
            <a:picLocks noChangeAspect="1"/>
          </p:cNvPicPr>
          <p:nvPr/>
        </p:nvPicPr>
        <p:blipFill>
          <a:blip r:embed="rId3"/>
          <a:stretch>
            <a:fillRect/>
          </a:stretch>
        </p:blipFill>
        <p:spPr>
          <a:xfrm>
            <a:off x="3159441" y="3269486"/>
            <a:ext cx="3627616" cy="2226474"/>
          </a:xfrm>
          <a:prstGeom prst="rect">
            <a:avLst/>
          </a:prstGeom>
        </p:spPr>
      </p:pic>
      <p:sp>
        <p:nvSpPr>
          <p:cNvPr id="7" name="Content Placeholder 1">
            <a:extLst>
              <a:ext uri="{FF2B5EF4-FFF2-40B4-BE49-F238E27FC236}">
                <a16:creationId xmlns:a16="http://schemas.microsoft.com/office/drawing/2014/main" xmlns="" id="{B72FF16B-734E-4C47-89FD-654C7B528890}"/>
              </a:ext>
            </a:extLst>
          </p:cNvPr>
          <p:cNvSpPr txBox="1">
            <a:spLocks/>
          </p:cNvSpPr>
          <p:nvPr/>
        </p:nvSpPr>
        <p:spPr>
          <a:xfrm>
            <a:off x="411320" y="1916832"/>
            <a:ext cx="3072176" cy="547260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CA" sz="1800" dirty="0"/>
              <a:t>Deep basin loses oxygen in July</a:t>
            </a:r>
          </a:p>
          <a:p>
            <a:endParaRPr lang="en-CA" sz="1800" dirty="0"/>
          </a:p>
          <a:p>
            <a:r>
              <a:rPr lang="en-CA" sz="1800" dirty="0"/>
              <a:t>Deep Basin shows internal load in August and September</a:t>
            </a:r>
          </a:p>
          <a:p>
            <a:endParaRPr lang="en-CA" sz="1800" dirty="0"/>
          </a:p>
          <a:p>
            <a:r>
              <a:rPr lang="en-CA" sz="1800" dirty="0"/>
              <a:t>Deep Basin shows cyanobacterial dominance in August and September</a:t>
            </a:r>
          </a:p>
          <a:p>
            <a:endParaRPr lang="en-CA" sz="1800" dirty="0"/>
          </a:p>
          <a:p>
            <a:endParaRPr lang="en-CA" sz="1800" dirty="0"/>
          </a:p>
          <a:p>
            <a:pPr lvl="8"/>
            <a:r>
              <a:rPr lang="en-CA" sz="1800" dirty="0"/>
              <a:t> </a:t>
            </a:r>
          </a:p>
          <a:p>
            <a:pPr marL="393192" lvl="1" indent="0">
              <a:buFont typeface="Verdana"/>
              <a:buNone/>
            </a:pPr>
            <a:r>
              <a:rPr lang="en-CA" sz="1800" dirty="0"/>
              <a:t> </a:t>
            </a:r>
          </a:p>
          <a:p>
            <a:pPr marL="393192" lvl="1" indent="0">
              <a:buFont typeface="Verdana"/>
              <a:buNone/>
            </a:pPr>
            <a:endParaRPr lang="en-CA" sz="1800" dirty="0"/>
          </a:p>
          <a:p>
            <a:pPr marL="393192" lvl="1" indent="0">
              <a:buFont typeface="Verdana"/>
              <a:buNone/>
            </a:pPr>
            <a:endParaRPr lang="en-CA" sz="1800" dirty="0"/>
          </a:p>
          <a:p>
            <a:endParaRPr lang="en-CA" sz="1800" dirty="0"/>
          </a:p>
        </p:txBody>
      </p:sp>
      <p:pic>
        <p:nvPicPr>
          <p:cNvPr id="8" name="Picture 7">
            <a:extLst>
              <a:ext uri="{FF2B5EF4-FFF2-40B4-BE49-F238E27FC236}">
                <a16:creationId xmlns:a16="http://schemas.microsoft.com/office/drawing/2014/main" xmlns="" id="{9D9803CC-1BF0-4089-9DA3-75DAC88629E9}"/>
              </a:ext>
            </a:extLst>
          </p:cNvPr>
          <p:cNvPicPr>
            <a:picLocks noChangeAspect="1"/>
          </p:cNvPicPr>
          <p:nvPr/>
        </p:nvPicPr>
        <p:blipFill rotWithShape="1">
          <a:blip r:embed="rId4"/>
          <a:srcRect l="4295" r="4295"/>
          <a:stretch/>
        </p:blipFill>
        <p:spPr>
          <a:xfrm>
            <a:off x="6191271" y="4725198"/>
            <a:ext cx="2808312" cy="2123416"/>
          </a:xfrm>
          <a:prstGeom prst="rect">
            <a:avLst/>
          </a:prstGeom>
        </p:spPr>
      </p:pic>
    </p:spTree>
    <p:extLst>
      <p:ext uri="{BB962C8B-B14F-4D97-AF65-F5344CB8AC3E}">
        <p14:creationId xmlns:p14="http://schemas.microsoft.com/office/powerpoint/2010/main" val="4123477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EC9EBEC-44B9-4C7D-849B-D304E0F6C174}"/>
              </a:ext>
            </a:extLst>
          </p:cNvPr>
          <p:cNvSpPr>
            <a:spLocks noGrp="1"/>
          </p:cNvSpPr>
          <p:nvPr>
            <p:ph idx="1"/>
          </p:nvPr>
        </p:nvSpPr>
        <p:spPr>
          <a:xfrm>
            <a:off x="457200" y="1166018"/>
            <a:ext cx="8291264" cy="4525963"/>
          </a:xfrm>
        </p:spPr>
        <p:txBody>
          <a:bodyPr>
            <a:normAutofit fontScale="92500" lnSpcReduction="10000"/>
          </a:bodyPr>
          <a:lstStyle/>
          <a:p>
            <a:r>
              <a:rPr lang="en-CA" dirty="0"/>
              <a:t>Water quality data</a:t>
            </a:r>
          </a:p>
          <a:p>
            <a:pPr lvl="1"/>
            <a:r>
              <a:rPr lang="en-CA" dirty="0"/>
              <a:t>Lake Partner Program Phosphorus Data (2002-2017)</a:t>
            </a:r>
          </a:p>
          <a:p>
            <a:pPr lvl="1"/>
            <a:r>
              <a:rPr lang="en-CA" dirty="0"/>
              <a:t>Citizen Science Data – Pending</a:t>
            </a:r>
          </a:p>
          <a:p>
            <a:pPr lvl="1"/>
            <a:r>
              <a:rPr lang="en-CA" dirty="0"/>
              <a:t>Ministry of Environment, Conservation and Parks (MECP)</a:t>
            </a:r>
          </a:p>
          <a:p>
            <a:pPr lvl="1"/>
            <a:r>
              <a:rPr lang="en-CA" dirty="0"/>
              <a:t>District Municipality of Muskoka (DMM) data</a:t>
            </a:r>
          </a:p>
          <a:p>
            <a:r>
              <a:rPr lang="en-CA" dirty="0"/>
              <a:t>GIS data</a:t>
            </a:r>
          </a:p>
          <a:p>
            <a:pPr lvl="1"/>
            <a:r>
              <a:rPr lang="en-CA" dirty="0"/>
              <a:t>DMM in-house data</a:t>
            </a:r>
          </a:p>
          <a:p>
            <a:pPr lvl="1"/>
            <a:r>
              <a:rPr lang="en-CA" dirty="0"/>
              <a:t>Ontario Flow Assessment Tool (OFAT) data</a:t>
            </a:r>
          </a:p>
          <a:p>
            <a:r>
              <a:rPr lang="en-CA" dirty="0"/>
              <a:t>Historical Data</a:t>
            </a:r>
          </a:p>
          <a:p>
            <a:pPr lvl="1"/>
            <a:r>
              <a:rPr lang="en-CA" dirty="0"/>
              <a:t>Information on Past Algal Blooms (Engage Muskoka)</a:t>
            </a:r>
          </a:p>
          <a:p>
            <a:pPr lvl="1"/>
            <a:r>
              <a:rPr lang="en-CA" u="sng" dirty="0">
                <a:hlinkClick r:id="rId2"/>
              </a:rPr>
              <a:t>Public Survey Posted at: https://www.engagemuskoka.ca/protecting-muskokas-vulnerable-lakes-causation-studies</a:t>
            </a:r>
            <a:endParaRPr lang="en-CA" dirty="0"/>
          </a:p>
        </p:txBody>
      </p:sp>
      <p:sp>
        <p:nvSpPr>
          <p:cNvPr id="3" name="Slide Number Placeholder 2">
            <a:extLst>
              <a:ext uri="{FF2B5EF4-FFF2-40B4-BE49-F238E27FC236}">
                <a16:creationId xmlns:a16="http://schemas.microsoft.com/office/drawing/2014/main" xmlns="" id="{CB978A0E-75DE-4AAB-99A2-A7A368D384B9}"/>
              </a:ext>
            </a:extLst>
          </p:cNvPr>
          <p:cNvSpPr>
            <a:spLocks noGrp="1"/>
          </p:cNvSpPr>
          <p:nvPr>
            <p:ph type="sldNum" sz="quarter" idx="12"/>
          </p:nvPr>
        </p:nvSpPr>
        <p:spPr/>
        <p:txBody>
          <a:bodyPr/>
          <a:lstStyle/>
          <a:p>
            <a:fld id="{2C5F3F19-7553-45BD-BD20-F73A7157A391}" type="slidenum">
              <a:rPr lang="en-CA" smtClean="0"/>
              <a:pPr/>
              <a:t>9</a:t>
            </a:fld>
            <a:endParaRPr lang="en-CA"/>
          </a:p>
        </p:txBody>
      </p:sp>
      <p:sp>
        <p:nvSpPr>
          <p:cNvPr id="4" name="Title 3">
            <a:extLst>
              <a:ext uri="{FF2B5EF4-FFF2-40B4-BE49-F238E27FC236}">
                <a16:creationId xmlns:a16="http://schemas.microsoft.com/office/drawing/2014/main" xmlns="" id="{8FAF8A5A-6C72-4672-83A7-0DAC03146576}"/>
              </a:ext>
            </a:extLst>
          </p:cNvPr>
          <p:cNvSpPr>
            <a:spLocks noGrp="1"/>
          </p:cNvSpPr>
          <p:nvPr>
            <p:ph type="title"/>
          </p:nvPr>
        </p:nvSpPr>
        <p:spPr/>
        <p:txBody>
          <a:bodyPr>
            <a:normAutofit/>
          </a:bodyPr>
          <a:lstStyle/>
          <a:p>
            <a:r>
              <a:rPr lang="en-CA" dirty="0"/>
              <a:t>Background Review</a:t>
            </a:r>
          </a:p>
        </p:txBody>
      </p:sp>
    </p:spTree>
    <p:extLst>
      <p:ext uri="{BB962C8B-B14F-4D97-AF65-F5344CB8AC3E}">
        <p14:creationId xmlns:p14="http://schemas.microsoft.com/office/powerpoint/2010/main" val="2191087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rgbClr val="17365D"/>
      </a:dk1>
      <a:lt1>
        <a:sysClr val="window" lastClr="FFFFFF"/>
      </a:lt1>
      <a:dk2>
        <a:srgbClr val="000000"/>
      </a:dk2>
      <a:lt2>
        <a:srgbClr val="EEECE1"/>
      </a:lt2>
      <a:accent1>
        <a:srgbClr val="28349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26956C2293AA44B3FAE3F056D0D7D2" ma:contentTypeVersion="7" ma:contentTypeDescription="Create a new document." ma:contentTypeScope="" ma:versionID="2047f8ef8db385d965f77d2fd43df5db">
  <xsd:schema xmlns:xsd="http://www.w3.org/2001/XMLSchema" xmlns:xs="http://www.w3.org/2001/XMLSchema" xmlns:p="http://schemas.microsoft.com/office/2006/metadata/properties" xmlns:ns2="6270ca0e-5599-4da7-819f-15295e7e188f" targetNamespace="http://schemas.microsoft.com/office/2006/metadata/properties" ma:root="true" ma:fieldsID="36a1f7355a218c980800a3403f5a3384" ns2:_="">
    <xsd:import namespace="6270ca0e-5599-4da7-819f-15295e7e188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0ca0e-5599-4da7-819f-15295e7e18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BDBEB1-A0AB-4E9B-807F-C1F08BC3BE7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05B9B61-3F8E-4344-9A14-E6AD1F041001}">
  <ds:schemaRefs>
    <ds:schemaRef ds:uri="http://schemas.microsoft.com/sharepoint/v3/contenttype/forms"/>
  </ds:schemaRefs>
</ds:datastoreItem>
</file>

<file path=customXml/itemProps3.xml><?xml version="1.0" encoding="utf-8"?>
<ds:datastoreItem xmlns:ds="http://schemas.openxmlformats.org/officeDocument/2006/customXml" ds:itemID="{A396933B-47E8-4BAB-95DB-9FCE13963A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0ca0e-5599-4da7-819f-15295e7e18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Concourse</Template>
  <TotalTime>3516</TotalTime>
  <Words>1127</Words>
  <Application>Microsoft Office PowerPoint</Application>
  <PresentationFormat>On-screen Show (4:3)</PresentationFormat>
  <Paragraphs>317</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Peninsula Lake Causation Study</vt:lpstr>
      <vt:lpstr>Schedule</vt:lpstr>
      <vt:lpstr>Background</vt:lpstr>
      <vt:lpstr>Project Team</vt:lpstr>
      <vt:lpstr>Workplan</vt:lpstr>
      <vt:lpstr>Scheduling</vt:lpstr>
      <vt:lpstr>What Might Cause an Algal Bloom? </vt:lpstr>
      <vt:lpstr>What Might Cause an Algal Bloom? </vt:lpstr>
      <vt:lpstr>Background Review</vt:lpstr>
      <vt:lpstr>Peninsula Lake Algal Bloom </vt:lpstr>
      <vt:lpstr>Historical Total Phosphorus</vt:lpstr>
      <vt:lpstr>Monitoring Plan</vt:lpstr>
      <vt:lpstr>PowerPoint Presentation</vt:lpstr>
      <vt:lpstr>Monitoring Plan</vt:lpstr>
      <vt:lpstr>Dissolved Oxygen Profiles – DMM </vt:lpstr>
      <vt:lpstr>Dissolved Oxygen – Fall 2019</vt:lpstr>
      <vt:lpstr>Phosphorus Budget</vt:lpstr>
      <vt:lpstr>Phosphorus Budget</vt:lpstr>
      <vt:lpstr>PowerPoint Presentation</vt:lpstr>
      <vt:lpstr>Causation Study</vt:lpstr>
      <vt:lpstr>How Can you Help?</vt:lpstr>
      <vt:lpstr>How Will Your Input Be Used?</vt:lpstr>
      <vt:lpstr>Weight of Evidence Approach</vt:lpstr>
      <vt:lpstr>Weight of Evidence Approach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Calculating a Phosphorus Budget for Callander Bay</dc:title>
  <dc:creator>tammy</dc:creator>
  <cp:lastModifiedBy>Crowder, Emily</cp:lastModifiedBy>
  <cp:revision>86</cp:revision>
  <dcterms:created xsi:type="dcterms:W3CDTF">2010-04-08T14:30:44Z</dcterms:created>
  <dcterms:modified xsi:type="dcterms:W3CDTF">2019-11-14T18:49:36Z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0x010100DF26956C2293AA44B3FAE3F056D0D7D2</vt:lpwstr>
  </property>
</Properties>
</file>